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69" r:id="rId2"/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09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3" name="Рисунок 2" descr="DSC_406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0792"/>
            <a:ext cx="9144000" cy="6171480"/>
          </a:xfrm>
          <a:prstGeom prst="rect">
            <a:avLst/>
          </a:prstGeom>
        </p:spPr>
      </p:pic>
    </p:spTree>
  </p:cSld>
  <p:clrMapOvr>
    <a:masterClrMapping/>
  </p:clrMapOvr>
  <p:transition spd="med">
    <p:wipe dir="d"/>
    <p:sndAc>
      <p:stSnd>
        <p:snd r:embed="rId2" name="type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642942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/>
          <a:p>
            <a:r>
              <a:rPr lang="en-US" sz="1400" dirty="0" smtClean="0"/>
              <a:t>                                                      </a:t>
            </a:r>
            <a:r>
              <a:rPr lang="en-US" sz="2000" dirty="0" smtClean="0">
                <a:latin typeface="BrowalliaUPC" pitchFamily="34" charset="-34"/>
                <a:cs typeface="BrowalliaUPC" pitchFamily="34" charset="-34"/>
              </a:rPr>
              <a:t>    </a:t>
            </a:r>
            <a:r>
              <a:rPr lang="uk-UA" sz="2000" dirty="0" smtClean="0">
                <a:cs typeface="BrowalliaUPC" pitchFamily="34" charset="-34"/>
              </a:rPr>
              <a:t>ЗАСІДАННЯ №4 (березень)   </a:t>
            </a:r>
            <a:r>
              <a:rPr lang="en-US" sz="2000" dirty="0" smtClean="0">
                <a:cs typeface="BrowalliaUPC" pitchFamily="34" charset="-34"/>
              </a:rPr>
              <a:t/>
            </a:r>
            <a:br>
              <a:rPr lang="en-US" sz="2000" dirty="0" smtClean="0">
                <a:cs typeface="BrowalliaUPC" pitchFamily="34" charset="-34"/>
              </a:rPr>
            </a:br>
            <a:r>
              <a:rPr lang="uk-UA" sz="1400" dirty="0" smtClean="0"/>
              <a:t> 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3071810"/>
            <a:ext cx="7086600" cy="571504"/>
          </a:xfrm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</a:t>
            </a:r>
            <a:r>
              <a:rPr lang="uk-UA" b="1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ЗАСІДАННЯ № 5 ( травень)</a:t>
            </a:r>
            <a:endParaRPr lang="en-US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b="1" dirty="0" smtClean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44" y="642918"/>
          <a:ext cx="8715436" cy="260604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066"/>
                <a:gridCol w="5214974"/>
                <a:gridCol w="3000396"/>
              </a:tblGrid>
              <a:tr h="5216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</a:rPr>
                        <a:t>№</a:t>
                      </a:r>
                      <a:endParaRPr lang="ru-RU" sz="1600" dirty="0">
                        <a:latin typeface="+mn-lt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</a:rPr>
                        <a:t>п/</a:t>
                      </a:r>
                      <a:r>
                        <a:rPr lang="uk-UA" sz="1600" dirty="0" err="1">
                          <a:latin typeface="+mn-lt"/>
                        </a:rPr>
                        <a:t>п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</a:rPr>
                        <a:t>Питання для обговорення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</a:rPr>
                        <a:t>Відповідальні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35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Доповідь: «Сучасні методики та технології при викладанні французької мови. Метод проектів.»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Стах А.І.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429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Презентація «Роль позакласної діяльності у формуванні в учнів позитивної мотивації до вивчення іноземної мови».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Грига М. І..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 Вироблення рекомендацій щодо застосування елементів новітніх технологій на уроках іноземної мови.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Члени </a:t>
                      </a:r>
                      <a:r>
                        <a:rPr lang="uk-UA" sz="1600" dirty="0" err="1">
                          <a:latin typeface="+mn-lt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14281" y="3500438"/>
          <a:ext cx="8715437" cy="321471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629"/>
                <a:gridCol w="5286412"/>
                <a:gridCol w="3000396"/>
              </a:tblGrid>
              <a:tr h="46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п/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Питання для обговорення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Відповідальні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1.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Доповідь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: «Результати роботи вчителів школи »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Голова МО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2.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Підсумки роботи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методоб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єднання у 2014-2015н.р.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3.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Підсумки  позакласної роботи.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Члени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673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4.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Рекомендації щодо планування роботи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методоб</a:t>
                      </a: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’</a:t>
                      </a: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єднання в 2015-2016н.р.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Члени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5.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Обговорення проблем ,що виникли протягом навчального року.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Члени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531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6.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>
                          <a:latin typeface="Times New Roman"/>
                          <a:ea typeface="Times New Roman"/>
                          <a:cs typeface="Times New Roman"/>
                        </a:rPr>
                        <a:t>Моніторингове дослідження. Аналіз навчальних досягнень учнів.</a:t>
                      </a:r>
                      <a:endParaRPr lang="ru-RU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>
                          <a:latin typeface="Times New Roman"/>
                          <a:ea typeface="Times New Roman"/>
                          <a:cs typeface="Times New Roman"/>
                        </a:rPr>
                        <a:t>Члени </a:t>
                      </a:r>
                      <a:r>
                        <a:rPr lang="uk-UA" sz="1400" dirty="0" err="1">
                          <a:latin typeface="Times New Roman"/>
                          <a:ea typeface="Times New Roman"/>
                          <a:cs typeface="Times New Roman"/>
                        </a:rPr>
                        <a:t>МО</a:t>
                      </a:r>
                      <a:endParaRPr lang="ru-RU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cover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reflection blurRad="6350" stA="50000" endA="300" endPos="55000" dir="5400000" sy="-100000" algn="bl" rotWithShape="0"/>
          </a:effectLst>
          <a:scene3d>
            <a:camera prst="perspectiveContrastingRightFacing"/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План роботи </a:t>
            </a:r>
            <a:r>
              <a:rPr lang="uk-UA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МО</a:t>
            </a: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вчителів іноземної мови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щодо удосконалення навчально-методичного забезпечення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uk-UA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викладання іноземної мови 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(2014/2015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навчальний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рік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)</a:t>
            </a:r>
            <a: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1643050"/>
          <a:ext cx="8786874" cy="4762789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71504"/>
                <a:gridCol w="5643602"/>
                <a:gridCol w="2571768"/>
              </a:tblGrid>
              <a:tr h="386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№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з/п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Зміст роботи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Термін виконання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Georgia"/>
                          <a:cs typeface="Georgia"/>
                        </a:rPr>
                        <a:t>1.</a:t>
                      </a:r>
                      <a:r>
                        <a:rPr lang="uk-UA" sz="1600">
                          <a:latin typeface="+mn-lt"/>
                          <a:ea typeface="Georgia"/>
                          <a:cs typeface="Times New Roman"/>
                        </a:rPr>
                        <a:t>             </a:t>
                      </a: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Виготовлення </a:t>
                      </a:r>
                      <a:r>
                        <a:rPr lang="uk-UA" sz="1600" dirty="0" err="1">
                          <a:latin typeface="+mn-lt"/>
                          <a:ea typeface="Times New Roman"/>
                          <a:cs typeface="Times New Roman"/>
                        </a:rPr>
                        <a:t>роздаткових</a:t>
                      </a: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 матеріалів з навчаль­них тем для учнів 1—9-х класів 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Протягом н.р.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381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Georgia"/>
                          <a:cs typeface="Georgia"/>
                        </a:rPr>
                        <a:t>2.</a:t>
                      </a:r>
                      <a:r>
                        <a:rPr lang="uk-UA" sz="1600">
                          <a:latin typeface="+mn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Виготовлення наукових, методичних, дидактич­них матеріалів з різних тем предметів у 5—9-х класах.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Протягом </a:t>
                      </a:r>
                      <a:r>
                        <a:rPr lang="uk-UA" sz="1600" dirty="0" err="1">
                          <a:latin typeface="+mn-lt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143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Georgia"/>
                          <a:cs typeface="Georgia"/>
                        </a:rPr>
                        <a:t>3.</a:t>
                      </a:r>
                      <a:r>
                        <a:rPr lang="uk-UA" sz="1600">
                          <a:latin typeface="+mn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Працювати над поповненням кабінетів наочни­ми посібниками.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Протягом </a:t>
                      </a:r>
                      <a:r>
                        <a:rPr lang="uk-UA" sz="1600" dirty="0" err="1">
                          <a:latin typeface="+mn-lt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42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Georgia"/>
                          <a:cs typeface="Georgia"/>
                        </a:rPr>
                        <a:t>4.</a:t>
                      </a:r>
                      <a:r>
                        <a:rPr lang="uk-UA" sz="1600">
                          <a:latin typeface="+mn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Поповнювати кабінети науковою, методичною та художньою літературою.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Протягом </a:t>
                      </a:r>
                      <a:r>
                        <a:rPr lang="uk-UA" sz="1600" dirty="0" err="1">
                          <a:latin typeface="+mn-lt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Georgia"/>
                          <a:cs typeface="Georgia"/>
                        </a:rPr>
                        <a:t>5.</a:t>
                      </a:r>
                      <a:r>
                        <a:rPr lang="uk-UA" sz="1600">
                          <a:latin typeface="+mn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Провести семінар-практикум «Подолання проблем іншомовного спілкування».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Листопад,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2014 р.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86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Georgia"/>
                          <a:cs typeface="Georgia"/>
                        </a:rPr>
                        <a:t>6.</a:t>
                      </a:r>
                      <a:r>
                        <a:rPr lang="uk-UA" sz="1600" dirty="0">
                          <a:latin typeface="+mn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0955" algn="l"/>
                          <a:tab pos="530860" algn="l"/>
                        </a:tabLst>
                      </a:pP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Провести науково-теоретичний семінар «Розвиток і функціонування іноземної мови в сучасному суспільстві».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Лютий,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2015 р.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7599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latin typeface="+mn-lt"/>
                          <a:ea typeface="Georgia"/>
                          <a:cs typeface="Georgia"/>
                        </a:rPr>
                        <a:t>7.</a:t>
                      </a:r>
                      <a:r>
                        <a:rPr lang="uk-UA" sz="1600">
                          <a:latin typeface="+mn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Працювати над виготовленням таблиць до на­вчальних тем з англійської та німецької мови.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Протягом </a:t>
                      </a:r>
                      <a:r>
                        <a:rPr lang="uk-UA" sz="1600" dirty="0" err="1">
                          <a:latin typeface="+mn-lt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uk-UA" sz="1600" dirty="0"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285728"/>
          <a:ext cx="8572560" cy="628654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642942"/>
                <a:gridCol w="5286412"/>
                <a:gridCol w="2643206"/>
              </a:tblGrid>
              <a:tr h="10001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Georgia"/>
                        </a:rPr>
                        <a:t>8.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Поповнювати науково-методичний комплекс до уроків розвитку писемного  мовлення.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Протягом н.р.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Georgia"/>
                        </a:rPr>
                        <a:t>9.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Times New Roman"/>
                        </a:rPr>
                        <a:t>            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Поповнювати науково-методичний комплекс до нетрадиційних уроків.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Протягом </a:t>
                      </a:r>
                      <a:r>
                        <a:rPr lang="uk-UA" sz="1600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Georgia"/>
                        </a:rPr>
                        <a:t>10.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Times New Roman"/>
                        </a:rPr>
                        <a:t>         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Систематизувати науково-методичні матеріали.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Грудень 2014 р.,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Травень 2015 р.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2869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Georgia"/>
                        </a:rPr>
                        <a:t>11.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Times New Roman"/>
                        </a:rPr>
                        <a:t>          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Працювати над пошуком та запровадженням у роботу нових комп'ютерних технологій.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Протягом </a:t>
                      </a:r>
                      <a:r>
                        <a:rPr lang="uk-UA" sz="1600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3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Georgia"/>
                        </a:rPr>
                        <a:t>12.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Times New Roman"/>
                        </a:rPr>
                        <a:t>         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Працювати над створенням комп'ютерних прог­рам з іноземної  мови 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Січень-квітень 2015р.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8036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Georgia"/>
                        </a:rPr>
                        <a:t>13.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Georgia"/>
                          <a:cs typeface="Times New Roman"/>
                        </a:rPr>
                        <a:t>         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Працювати над поповненням кабінетів відео- та аудіоматеріалами з англійської та німецької мови.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Протягом </a:t>
                      </a:r>
                      <a:r>
                        <a:rPr lang="uk-UA" sz="1600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н.р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9644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14.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Систематизувати та аналізувати наукові статті в періодичних виданнях з іноземної мови  за 2014/2015pp.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Травень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347345" algn="l"/>
                        </a:tabLst>
                      </a:pP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        </a:t>
                      </a:r>
                      <a:r>
                        <a:rPr lang="en-US" sz="16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               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  </a:t>
                      </a:r>
                      <a:r>
                        <a:rPr lang="uk-UA" sz="16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2015</a:t>
                      </a:r>
                      <a:r>
                        <a:rPr lang="en-US" sz="1600" baseline="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uk-UA" sz="16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р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.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2766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  <a:sp3d>
            <a:bevelT prst="relaxedInset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uk-UA" sz="3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Робота молодих вчителів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600" b="0" i="0" u="none" strike="noStrike" cap="none" normalizeH="0" baseline="0" dirty="0" smtClean="0">
              <a:ln>
                <a:noFill/>
              </a:ln>
              <a:solidFill>
                <a:schemeClr val="tx1">
                  <a:lumMod val="6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1" y="928667"/>
          <a:ext cx="8715437" cy="564360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2000265"/>
                <a:gridCol w="4429156"/>
                <a:gridCol w="2286016"/>
              </a:tblGrid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Місяць 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Що проводиться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Відповідальні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Вересень 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Інструктаж зі складання тематичних і поурочних планів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Керівник МО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Жовтень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Взаємовідвідування</a:t>
                      </a: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 уроків 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МО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Листопад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Бесіда: Вихід із проблемних ситуацій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МО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Грудень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Надання методичної допомоги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</a:t>
                      </a:r>
                      <a:r>
                        <a:rPr lang="uk-UA" sz="20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МО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Січень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Круглий стіл: Самоосвіта вчителів-молодих спеціалістів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</a:t>
                      </a:r>
                      <a:r>
                        <a:rPr lang="uk-UA" sz="20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МО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Лютий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Практичне заняття: Вирішення конкретних методичних завдань.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</a:t>
                      </a:r>
                      <a:r>
                        <a:rPr lang="uk-UA" sz="20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МО</a:t>
                      </a: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Березень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Заохочення учнів до вивчення іноземної мови.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</a:t>
                      </a:r>
                      <a:r>
                        <a:rPr lang="uk-UA" sz="20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МО</a:t>
                      </a: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228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Квітень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Практичне заняття:Методика і технологія системного аналізу уроку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</a:t>
                      </a:r>
                      <a:r>
                        <a:rPr lang="uk-UA" sz="20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МО</a:t>
                      </a: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40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Травень 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Які проблеми я переборола у своїй роботі, що вдалося, що не вдалося.</a:t>
                      </a:r>
                      <a:endParaRPr lang="ru-RU" sz="20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Члени </a:t>
                      </a:r>
                      <a:r>
                        <a:rPr lang="uk-UA" sz="2000" dirty="0" err="1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МО</a:t>
                      </a:r>
                      <a:r>
                        <a:rPr lang="uk-UA" sz="2000" dirty="0">
                          <a:solidFill>
                            <a:schemeClr val="tx1">
                              <a:lumMod val="85000"/>
                            </a:schemeClr>
                          </a:solidFill>
                        </a:rPr>
                        <a:t>.</a:t>
                      </a:r>
                      <a:endParaRPr lang="ru-RU" sz="20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circl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83310"/>
            <a:ext cx="9144000" cy="6246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План заходів тижня іноземної мови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</a:t>
            </a:r>
            <a:r>
              <a:rPr kumimoji="0" lang="uk-UA" sz="2800" b="1" i="1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(26.11-30.11)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Calibri" pitchFamily="34" charset="0"/>
              </a:rPr>
              <a:t>1.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  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Початок предметного тижня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Фотогалерея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« Розвиток креативності учнів на уроках іноземної мови. »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вчителі іноземної мови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Виставка тематичних газет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Тема: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Thanksgiving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800" b="0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Day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.(5-11кл.)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Казкова скарбниця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Українські народні казки англійською мовою. (9кл, 4кл.)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Флеш-моб</a:t>
            </a: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(танцювальний марафон під англійські пісні)(5-7кл)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Проведення уроків за допомогою ІКТ (10кл)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Фестиваль  англійської пісні. Підведення підсумків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>
    <p:strips dir="l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0" y="16206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perspectiveRelaxedModerately"/>
            <a:lightRig rig="threePt" dir="t"/>
          </a:scene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СПИСОК ВЧИТЕЛІВ МО ІНОЗЕМНОЇ МОВИ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82" y="928668"/>
          <a:ext cx="8786874" cy="56931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0066"/>
                <a:gridCol w="2286016"/>
                <a:gridCol w="1571636"/>
                <a:gridCol w="1643074"/>
                <a:gridCol w="2786082"/>
              </a:tblGrid>
              <a:tr h="5715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uk-UA" sz="1600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різвище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,</a:t>
                      </a:r>
                      <a:r>
                        <a:rPr lang="uk-UA" sz="1600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імя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по-батькові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Кваліфікацій</a:t>
                      </a:r>
                      <a:endParaRPr lang="en-US" sz="1600" dirty="0" smtClean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  </a:t>
                      </a:r>
                      <a:r>
                        <a:rPr lang="uk-UA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</a:t>
                      </a:r>
                      <a:r>
                        <a:rPr lang="ru-RU" sz="1600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атегорія</a:t>
                      </a:r>
                      <a:r>
                        <a:rPr lang="ru-RU" sz="1600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</a:t>
                      </a:r>
                      <a:r>
                        <a:rPr lang="ru-RU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таж</a:t>
                      </a:r>
                      <a:r>
                        <a:rPr lang="uk-UA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роботи 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Проблема, над якою працює</a:t>
                      </a:r>
                    </a:p>
                  </a:txBody>
                  <a:tcPr marL="68580" marR="68580" marT="0" marB="0"/>
                </a:tc>
              </a:tr>
              <a:tr h="7143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solidFill>
                            <a:schemeClr val="bg2">
                              <a:lumMod val="40000"/>
                              <a:lumOff val="60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1. </a:t>
                      </a:r>
                      <a:endParaRPr lang="ru-RU" sz="1800" dirty="0">
                        <a:solidFill>
                          <a:schemeClr val="bg2">
                            <a:lumMod val="40000"/>
                            <a:lumOff val="60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БуркушОлеся</a:t>
                      </a: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 Іванівна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Перша категорія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(спеціаліст )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8 РОКІВ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Роль гри та їх форми навчання у молодших та середніх класах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1">
                <a:tc>
                  <a:txBody>
                    <a:bodyPr/>
                    <a:lstStyle/>
                    <a:p>
                      <a:pPr marL="685800">
                        <a:spcAft>
                          <a:spcPts val="0"/>
                        </a:spcAft>
                      </a:pPr>
                      <a:r>
                        <a:rPr lang="en-US" sz="2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uk-UA" sz="2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685800">
                        <a:spcAft>
                          <a:spcPts val="0"/>
                        </a:spcAft>
                      </a:pPr>
                      <a:r>
                        <a:rPr lang="uk-UA" sz="2200" b="1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Грига</a:t>
                      </a: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Марина Василівна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спеціаліст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 роки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Використання  інтерактивних форм та видів роботи,як засіб розвитку креативної особистості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21048">
                <a:tc>
                  <a:txBody>
                    <a:bodyPr/>
                    <a:lstStyle/>
                    <a:p>
                      <a:pPr marL="68580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Зейкан Руслана Іванівна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спеціаліст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 роки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Ігрові форми роботи на уроках німецької мови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1">
                <a:tc>
                  <a:txBody>
                    <a:bodyPr/>
                    <a:lstStyle/>
                    <a:p>
                      <a:pPr marL="68580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Ракіна Галина Михайлівна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Вища категорія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«Старший вчитель»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років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Інтерактивні технології навчання іноземній мові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14381">
                <a:tc>
                  <a:txBody>
                    <a:bodyPr/>
                    <a:lstStyle/>
                    <a:p>
                      <a:pPr marL="68580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Русин Ганна Іванівна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Вища категорія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«Старший вчитель»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35 років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Роль ігрових форм роботи на уроках іноземної мови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99153">
                <a:tc>
                  <a:txBody>
                    <a:bodyPr/>
                    <a:lstStyle/>
                    <a:p>
                      <a:pPr marL="685800"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Стах Асміральда Іванівна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Вища категорія</a:t>
                      </a:r>
                      <a:endParaRPr lang="ru-RU" sz="160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36 років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>
                              <a:lumMod val="8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Писемне мовлення на уроках французької мови</a:t>
                      </a:r>
                      <a:endParaRPr lang="ru-RU" sz="1600" dirty="0">
                        <a:solidFill>
                          <a:schemeClr val="tx1">
                            <a:lumMod val="85000"/>
                          </a:schemeClr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wedg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85728"/>
            <a:ext cx="8305800" cy="2928934"/>
          </a:xfr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z="2800" b="1" dirty="0" smtClean="0">
                <a:latin typeface="Bookman Old Style" pitchFamily="18" charset="0"/>
              </a:rPr>
              <a:t>Методична проблема</a:t>
            </a:r>
            <a:r>
              <a:rPr lang="ru-RU" sz="2800" dirty="0" smtClean="0">
                <a:latin typeface="Bookman Old Style" pitchFamily="18" charset="0"/>
              </a:rPr>
              <a:t>,</a:t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ru-RU" sz="2800" b="1" dirty="0" smtClean="0">
                <a:latin typeface="Bookman Old Style" pitchFamily="18" charset="0"/>
              </a:rPr>
              <a:t>над якою працю</a:t>
            </a:r>
            <a:r>
              <a:rPr lang="uk-UA" sz="2800" b="1" dirty="0" smtClean="0">
                <a:latin typeface="Bookman Old Style" pitchFamily="18" charset="0"/>
              </a:rPr>
              <a:t>є МО вчителів іноземної мови</a:t>
            </a:r>
            <a:r>
              <a:rPr lang="uk-UA" sz="2800" dirty="0" smtClean="0">
                <a:latin typeface="Bookman Old Style" pitchFamily="18" charset="0"/>
              </a:rPr>
              <a:t>: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r>
              <a:rPr lang="uk-UA" sz="2800" dirty="0" smtClean="0">
                <a:latin typeface="Bookman Old Style" pitchFamily="18" charset="0"/>
              </a:rPr>
              <a:t>«Підвищення якості знань іноземної мови через оптимальне поєднання традиційних та нових технологій»</a:t>
            </a:r>
            <a:r>
              <a:rPr lang="ru-RU" sz="2800" dirty="0" smtClean="0">
                <a:latin typeface="Bookman Old Style" pitchFamily="18" charset="0"/>
              </a:rPr>
              <a:t/>
            </a:r>
            <a:br>
              <a:rPr lang="ru-RU" sz="2800" dirty="0" smtClean="0">
                <a:latin typeface="Bookman Old Style" pitchFamily="18" charset="0"/>
              </a:rPr>
            </a:br>
            <a:endParaRPr lang="ru-RU" sz="2800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3786190"/>
            <a:ext cx="8305800" cy="2643206"/>
          </a:xfr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r>
              <a:rPr lang="uk-UA" sz="2800" b="1" dirty="0" smtClean="0">
                <a:solidFill>
                  <a:schemeClr val="accent1"/>
                </a:solidFill>
                <a:latin typeface="Bookman Old Style" pitchFamily="18" charset="0"/>
                <a:cs typeface="DokChampa" pitchFamily="34" charset="-34"/>
              </a:rPr>
              <a:t>Мета:</a:t>
            </a:r>
            <a:endParaRPr lang="ru-RU" sz="2800" dirty="0" smtClean="0">
              <a:solidFill>
                <a:schemeClr val="accent1"/>
              </a:solidFill>
              <a:latin typeface="Bookman Old Style" pitchFamily="18" charset="0"/>
              <a:cs typeface="DokChampa" pitchFamily="34" charset="-34"/>
            </a:endParaRPr>
          </a:p>
          <a:p>
            <a:r>
              <a:rPr lang="uk-UA" sz="2800" dirty="0" smtClean="0">
                <a:solidFill>
                  <a:schemeClr val="accent1"/>
                </a:solidFill>
                <a:latin typeface="Bookman Old Style" pitchFamily="18" charset="0"/>
                <a:cs typeface="DokChampa" pitchFamily="34" charset="-34"/>
              </a:rPr>
              <a:t>»Формувати готовність учнів до участі в іншомовному спілкуванні,впроваджуючи елементи інноваційних технологій»</a:t>
            </a:r>
            <a:endParaRPr lang="ru-RU" sz="2800" dirty="0" smtClean="0">
              <a:solidFill>
                <a:schemeClr val="accent1"/>
              </a:solidFill>
              <a:latin typeface="Bookman Old Style" pitchFamily="18" charset="0"/>
              <a:cs typeface="DokChampa" pitchFamily="34" charset="-34"/>
            </a:endParaRPr>
          </a:p>
          <a:p>
            <a:r>
              <a:rPr lang="uk-UA" sz="2800" dirty="0" smtClean="0">
                <a:solidFill>
                  <a:schemeClr val="accent1"/>
                </a:solidFill>
                <a:latin typeface="Bookman Old Style" pitchFamily="18" charset="0"/>
                <a:cs typeface="DokChampa" pitchFamily="34" charset="-34"/>
              </a:rPr>
              <a:t> </a:t>
            </a:r>
            <a:endParaRPr lang="ru-RU" sz="2800" dirty="0" smtClean="0">
              <a:solidFill>
                <a:schemeClr val="accent1"/>
              </a:solidFill>
              <a:latin typeface="Bookman Old Style" pitchFamily="18" charset="0"/>
              <a:cs typeface="DokChampa" pitchFamily="34" charset="-34"/>
            </a:endParaRPr>
          </a:p>
          <a:p>
            <a:endParaRPr lang="ru-RU" sz="28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571504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perspectiveRelaxedModerately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3600" dirty="0" smtClean="0"/>
              <a:t>Основні завдання </a:t>
            </a:r>
            <a:r>
              <a:rPr lang="uk-UA" sz="3600" dirty="0" err="1" smtClean="0"/>
              <a:t>МО</a:t>
            </a:r>
            <a:r>
              <a:rPr lang="uk-UA" sz="3600" dirty="0" smtClean="0"/>
              <a:t> на 20</a:t>
            </a:r>
            <a:r>
              <a:rPr lang="ru-RU" sz="3600" dirty="0" smtClean="0"/>
              <a:t>1</a:t>
            </a:r>
            <a:r>
              <a:rPr lang="uk-UA" sz="3600" dirty="0" smtClean="0"/>
              <a:t>4-2015 </a:t>
            </a:r>
            <a:r>
              <a:rPr lang="uk-UA" sz="3600" dirty="0" err="1" smtClean="0"/>
              <a:t>н.р</a:t>
            </a:r>
            <a:r>
              <a:rPr lang="uk-UA" sz="36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857232"/>
            <a:ext cx="8215370" cy="5643602"/>
          </a:xfr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1.   Формувати готовність учнів до участі в      іншомовному спілкуванні  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2.   Активно включати в свою роботу такі форми роботи як проекти, діалоги, ігри з метою формування комунікативної компетенції та розвитку креативності учнів.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3.   Впроваджувати елементи інноваційних технологій.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4.   Продовжувати проводити школу молодого вчителя.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(</a:t>
            </a: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методична </a:t>
            </a:r>
            <a:r>
              <a:rPr lang="ru-RU" dirty="0" err="1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допомога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.)</a:t>
            </a: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5.   Продовжувати займатися самоосвітою, підвищувати свій кваліфікаційний рівень.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6.   Здійснювати підготовку до олімпіад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7.   Проводити консультації.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8.   Здійснювати підготовку до ЗНО, використовуючи такі форми роботи, як тести.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>
              <a:buNone/>
            </a:pPr>
            <a:r>
              <a:rPr lang="uk-UA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9.   Вивчення передового досвіду.</a:t>
            </a:r>
            <a:endParaRPr lang="ru-RU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 spd="med" advClick="0" advTm="2000">
    <p:wipe dir="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301038" cy="1714512"/>
          </a:xfr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perspectiveRelaxed"/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 Затверджую»                                                                                           «Погоджую»</a:t>
            </a:r>
            <a: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Директор </a:t>
            </a:r>
            <a:r>
              <a:rPr lang="uk-UA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Керецьківської</a:t>
            </a:r>
            <a:r>
              <a:rPr lang="uk-UA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ЗОШ  </a:t>
            </a:r>
            <a:r>
              <a:rPr lang="en-US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III</a:t>
            </a:r>
            <a:r>
              <a:rPr lang="uk-UA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ступенів                             Заступник директора                                                                              </a:t>
            </a:r>
            <a: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</a:t>
            </a:r>
            <a:br>
              <a:rPr lang="ru-RU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uk-UA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В.В. </a:t>
            </a:r>
            <a:r>
              <a:rPr lang="uk-UA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Андрела</a:t>
            </a:r>
            <a:r>
              <a:rPr lang="uk-UA" sz="16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                       В.М.</a:t>
            </a:r>
            <a:r>
              <a:rPr lang="uk-UA" sz="1600" i="1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Маровді</a:t>
            </a:r>
            <a:r>
              <a:rPr lang="en-US" sz="1600" dirty="0" smtClean="0"/>
              <a:t> </a:t>
            </a:r>
            <a:r>
              <a:rPr lang="ru-RU" sz="3100" dirty="0" smtClean="0"/>
              <a:t>ПЛАН  РОБОТИ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uk-UA" dirty="0" smtClean="0"/>
              <a:t>       </a:t>
            </a:r>
            <a:r>
              <a:rPr lang="ru-RU" sz="2000" dirty="0" smtClean="0"/>
              <a:t>методичного </a:t>
            </a:r>
            <a:r>
              <a:rPr lang="ru-RU" sz="2000" dirty="0" err="1" smtClean="0"/>
              <a:t>об’єднання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вчителів</a:t>
            </a:r>
            <a:r>
              <a:rPr lang="ru-RU" sz="2000" dirty="0" smtClean="0"/>
              <a:t> </a:t>
            </a:r>
            <a:r>
              <a:rPr lang="ru-RU" sz="2000" dirty="0" err="1" smtClean="0"/>
              <a:t>іноземної</a:t>
            </a:r>
            <a:r>
              <a:rPr lang="ru-RU" sz="2000" dirty="0" smtClean="0"/>
              <a:t> </a:t>
            </a:r>
            <a:r>
              <a:rPr lang="ru-RU" sz="2000" dirty="0" err="1" smtClean="0"/>
              <a:t>мови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uk-UA" sz="2000" dirty="0" smtClean="0"/>
              <a:t>         </a:t>
            </a:r>
            <a:r>
              <a:rPr lang="ru-RU" sz="2000" dirty="0" smtClean="0"/>
              <a:t>на 2014 - 2015 </a:t>
            </a:r>
            <a:r>
              <a:rPr lang="ru-RU" sz="2000" dirty="0" err="1" smtClean="0"/>
              <a:t>навчальний</a:t>
            </a:r>
            <a:r>
              <a:rPr lang="ru-RU" sz="2000" dirty="0" smtClean="0"/>
              <a:t> </a:t>
            </a:r>
            <a:r>
              <a:rPr lang="ru-RU" sz="2000" dirty="0" err="1" smtClean="0"/>
              <a:t>рік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143124"/>
          <a:ext cx="8043890" cy="417778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60823"/>
                <a:gridCol w="3421470"/>
                <a:gridCol w="2150624"/>
                <a:gridCol w="2010973"/>
              </a:tblGrid>
              <a:tr h="462818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      З</a:t>
                      </a:r>
                      <a:r>
                        <a:rPr lang="uk-UA" dirty="0" smtClean="0"/>
                        <a:t>міст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    Терміни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 Відповідальний</a:t>
                      </a:r>
                      <a:endParaRPr lang="ru-RU" dirty="0"/>
                    </a:p>
                  </a:txBody>
                  <a:tcPr/>
                </a:tc>
              </a:tr>
              <a:tr h="3537701">
                <a:tc>
                  <a:txBody>
                    <a:bodyPr/>
                    <a:lstStyle/>
                    <a:p>
                      <a:r>
                        <a:rPr lang="uk-UA" dirty="0" smtClean="0"/>
                        <a:t>1.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800" kern="1200" dirty="0" smtClean="0"/>
                        <a:t>1. </a:t>
                      </a:r>
                      <a:r>
                        <a:rPr kumimoji="0" lang="ru-RU" sz="1800" kern="1200" dirty="0" err="1" smtClean="0"/>
                        <a:t>Затвердження</a:t>
                      </a:r>
                      <a:r>
                        <a:rPr kumimoji="0" lang="ru-RU" sz="1800" kern="1200" dirty="0" smtClean="0"/>
                        <a:t> плану </a:t>
                      </a:r>
                      <a:r>
                        <a:rPr kumimoji="0" lang="ru-RU" sz="1800" kern="1200" dirty="0" err="1" smtClean="0"/>
                        <a:t>роботи</a:t>
                      </a:r>
                      <a:r>
                        <a:rPr kumimoji="0" lang="ru-RU" sz="1800" kern="1200" dirty="0" smtClean="0"/>
                        <a:t>  МО на 2014</a:t>
                      </a:r>
                      <a:r>
                        <a:rPr kumimoji="0" lang="uk-UA" sz="1800" kern="1200" dirty="0" smtClean="0"/>
                        <a:t>-</a:t>
                      </a:r>
                      <a:r>
                        <a:rPr kumimoji="0" lang="ru-RU" sz="1800" kern="1200" dirty="0" smtClean="0"/>
                        <a:t>2015 </a:t>
                      </a:r>
                      <a:r>
                        <a:rPr kumimoji="0" lang="ru-RU" sz="1800" kern="1200" dirty="0" err="1" smtClean="0"/>
                        <a:t>н</a:t>
                      </a:r>
                      <a:r>
                        <a:rPr kumimoji="0" lang="ru-RU" sz="1800" kern="1200" dirty="0" smtClean="0"/>
                        <a:t> .р.</a:t>
                      </a:r>
                    </a:p>
                    <a:p>
                      <a:pPr lvl="0"/>
                      <a:r>
                        <a:rPr kumimoji="0" lang="ru-RU" sz="1800" kern="1200" dirty="0" smtClean="0"/>
                        <a:t>2. </a:t>
                      </a:r>
                      <a:r>
                        <a:rPr kumimoji="0" lang="ru-RU" sz="1800" kern="1200" dirty="0" err="1" smtClean="0"/>
                        <a:t>Ознайомлення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з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методичними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рекомендаціями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викладання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uk-UA" sz="1800" kern="1200" dirty="0" smtClean="0"/>
                        <a:t>іноземної</a:t>
                      </a:r>
                      <a:r>
                        <a:rPr kumimoji="0" lang="ru-RU" sz="1800" kern="1200" dirty="0" smtClean="0"/>
                        <a:t> мо</a:t>
                      </a:r>
                      <a:r>
                        <a:rPr kumimoji="0" lang="uk-UA" sz="1800" kern="1200" dirty="0" smtClean="0"/>
                        <a:t>ви</a:t>
                      </a:r>
                      <a:endParaRPr kumimoji="0" lang="ru-RU" sz="1800" kern="1200" dirty="0" smtClean="0"/>
                    </a:p>
                    <a:p>
                      <a:pPr lvl="0"/>
                      <a:r>
                        <a:rPr kumimoji="0" lang="uk-UA" sz="1800" kern="1200" dirty="0" smtClean="0"/>
                        <a:t>3. Планування навчального процесу з іноземної мови..</a:t>
                      </a:r>
                      <a:endParaRPr kumimoji="0" lang="ru-RU" sz="1800" kern="1200" dirty="0" smtClean="0"/>
                    </a:p>
                    <a:p>
                      <a:r>
                        <a:rPr kumimoji="0" lang="uk-UA" sz="1800" kern="1200" dirty="0" smtClean="0"/>
                        <a:t>4. </a:t>
                      </a:r>
                      <a:r>
                        <a:rPr kumimoji="0" lang="ru-RU" sz="1800" kern="1200" dirty="0" err="1" smtClean="0"/>
                        <a:t>Організація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навчального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процесу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щодо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викладання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uk-UA" sz="1800" kern="1200" dirty="0" smtClean="0"/>
                        <a:t>іноземної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мови</a:t>
                      </a:r>
                      <a:r>
                        <a:rPr kumimoji="0" lang="ru-RU" sz="1800" kern="1200" dirty="0" smtClean="0"/>
                        <a:t> у </a:t>
                      </a:r>
                      <a:r>
                        <a:rPr kumimoji="0" lang="uk-UA" sz="1800" kern="1200" dirty="0" smtClean="0"/>
                        <a:t>6</a:t>
                      </a:r>
                      <a:r>
                        <a:rPr kumimoji="0" lang="ru-RU" sz="1800" kern="1200" dirty="0" smtClean="0"/>
                        <a:t> </a:t>
                      </a:r>
                      <a:r>
                        <a:rPr kumimoji="0" lang="ru-RU" sz="1800" kern="1200" dirty="0" err="1" smtClean="0"/>
                        <a:t>класі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Вересень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Члени </a:t>
                      </a:r>
                      <a:r>
                        <a:rPr lang="uk-UA" dirty="0" err="1" smtClean="0"/>
                        <a:t>МО</a:t>
                      </a:r>
                      <a:r>
                        <a:rPr lang="uk-UA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cover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0" y="357142"/>
          <a:ext cx="8929718" cy="6500858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{21E4AEA4-8DFA-4A89-87EB-49C32662AFE0}</a:tableStyleId>
              </a:tblPr>
              <a:tblGrid>
                <a:gridCol w="512361"/>
                <a:gridCol w="4464859"/>
                <a:gridCol w="1829860"/>
                <a:gridCol w="2122638"/>
              </a:tblGrid>
              <a:tr h="203405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Підготовка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учнів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до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участі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у  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учнівській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олімпіаді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іноземної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мови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. 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Затвердження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завдань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  І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етапу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учнівської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олімпіади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 іноземної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0" dirty="0" err="1">
                          <a:latin typeface="Times New Roman"/>
                          <a:ea typeface="Times New Roman"/>
                        </a:rPr>
                        <a:t>мови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. </a:t>
                      </a: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3.Призначення відповідальних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 за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  </a:t>
                      </a: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 підготовку учнів до участі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 у</a:t>
                      </a:r>
                      <a:r>
                        <a:rPr lang="ru-RU" sz="1600" b="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uk-UA" sz="1600" b="0" dirty="0">
                          <a:latin typeface="Times New Roman"/>
                          <a:ea typeface="Times New Roman"/>
                        </a:rPr>
                        <a:t> І етапі  учнівської олімпіади з іноземної мови.</a:t>
                      </a:r>
                      <a:endParaRPr lang="ru-RU" sz="16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Жовтень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Члени МО</a:t>
                      </a:r>
                    </a:p>
                  </a:txBody>
                  <a:tcPr marL="68580" marR="68580" marT="0" marB="0"/>
                </a:tc>
              </a:tr>
              <a:tr h="261520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en-US" sz="1600" dirty="0" smtClean="0"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</a:rPr>
                        <a:t>Удосконалення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форм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роботи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обдарованими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дітьми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Педагогічна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майстерня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«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Реалізація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принципу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наступності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початковій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основній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школі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викладанні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іноземної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мови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в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умовах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введення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нових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Державних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стандартів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3.Семінар-практикум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Листопад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Члени МО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 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n-US" sz="16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err="1" smtClean="0">
                          <a:latin typeface="Times New Roman"/>
                          <a:ea typeface="Times New Roman"/>
                        </a:rPr>
                        <a:t>Ракіна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Г.М.                 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851601">
                <a:tc>
                  <a:txBody>
                    <a:bodyPr/>
                    <a:lstStyle/>
                    <a:p>
                      <a:r>
                        <a:rPr lang="en-US" dirty="0" smtClean="0"/>
                        <a:t>4.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dirty="0">
                          <a:latin typeface="Times New Roman"/>
                        </a:rPr>
                        <a:t>1.</a:t>
                      </a:r>
                      <a:r>
                        <a:rPr lang="ru-RU" sz="1600" dirty="0" err="1">
                          <a:latin typeface="Times New Roman"/>
                        </a:rPr>
                        <a:t>Якість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знань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учнів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</a:rPr>
                        <a:t>іноземної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мови</a:t>
                      </a:r>
                      <a:r>
                        <a:rPr lang="ru-RU" sz="1600" dirty="0">
                          <a:latin typeface="Times New Roman"/>
                        </a:rPr>
                        <a:t> за І семестр 2013-2014 </a:t>
                      </a:r>
                      <a:r>
                        <a:rPr lang="ru-RU" sz="1600" dirty="0" err="1">
                          <a:latin typeface="Times New Roman"/>
                        </a:rPr>
                        <a:t>навчального</a:t>
                      </a:r>
                      <a:r>
                        <a:rPr lang="ru-RU" sz="1600" dirty="0">
                          <a:latin typeface="Times New Roman"/>
                        </a:rPr>
                        <a:t> року.</a:t>
                      </a:r>
                    </a:p>
                    <a:p>
                      <a:r>
                        <a:rPr lang="uk-UA" sz="1600" dirty="0">
                          <a:latin typeface="Times New Roman"/>
                        </a:rPr>
                        <a:t>2.</a:t>
                      </a:r>
                      <a:r>
                        <a:rPr lang="ru-RU" sz="1600" dirty="0">
                          <a:latin typeface="Times New Roman"/>
                        </a:rPr>
                        <a:t>Про </a:t>
                      </a:r>
                      <a:r>
                        <a:rPr lang="ru-RU" sz="1600" dirty="0" err="1">
                          <a:latin typeface="Times New Roman"/>
                        </a:rPr>
                        <a:t>результати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проведення</a:t>
                      </a:r>
                      <a:r>
                        <a:rPr lang="ru-RU" sz="1600" dirty="0">
                          <a:latin typeface="Times New Roman"/>
                        </a:rPr>
                        <a:t> ІІ </a:t>
                      </a:r>
                      <a:r>
                        <a:rPr lang="ru-RU" sz="1600" dirty="0" err="1">
                          <a:latin typeface="Times New Roman"/>
                        </a:rPr>
                        <a:t>етапу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учнівських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олімпіад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іноземної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мови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</a:rPr>
                        <a:t>3.</a:t>
                      </a:r>
                      <a:r>
                        <a:rPr lang="ru-RU" sz="1600" dirty="0" err="1">
                          <a:latin typeface="Times New Roman"/>
                        </a:rPr>
                        <a:t>Взаємовідвідування</a:t>
                      </a:r>
                      <a:r>
                        <a:rPr lang="ru-RU" sz="1600" dirty="0">
                          <a:latin typeface="Times New Roman"/>
                        </a:rPr>
                        <a:t>  </a:t>
                      </a:r>
                      <a:r>
                        <a:rPr lang="ru-RU" sz="1600" dirty="0" err="1">
                          <a:latin typeface="Times New Roman"/>
                        </a:rPr>
                        <a:t>уроків</a:t>
                      </a:r>
                      <a:r>
                        <a:rPr lang="ru-RU" sz="1600" dirty="0">
                          <a:latin typeface="Times New Roman"/>
                        </a:rPr>
                        <a:t>. </a:t>
                      </a:r>
                      <a:r>
                        <a:rPr lang="ru-RU" sz="1600" dirty="0" err="1">
                          <a:latin typeface="Times New Roman"/>
                        </a:rPr>
                        <a:t>Обговорення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уроків</a:t>
                      </a:r>
                      <a:r>
                        <a:rPr lang="ru-RU" sz="1600" dirty="0">
                          <a:latin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Г</a:t>
                      </a:r>
                      <a:r>
                        <a:rPr lang="ru-RU" sz="1600" dirty="0" err="1" smtClean="0">
                          <a:latin typeface="Times New Roman"/>
                          <a:ea typeface="Times New Roman"/>
                        </a:rPr>
                        <a:t>рудень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Члени МО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   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zoom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357166"/>
          <a:ext cx="8786875" cy="635798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660039"/>
                <a:gridCol w="4285059"/>
                <a:gridCol w="1994769"/>
                <a:gridCol w="1847008"/>
              </a:tblGrid>
              <a:tr h="857256">
                <a:tc>
                  <a:txBody>
                    <a:bodyPr/>
                    <a:lstStyle/>
                    <a:p>
                      <a:r>
                        <a:rPr lang="uk-UA" dirty="0" smtClean="0"/>
                        <a:t>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uk-UA" sz="1600" dirty="0">
                          <a:latin typeface="Times New Roman"/>
                        </a:rPr>
                        <a:t>1.</a:t>
                      </a:r>
                      <a:r>
                        <a:rPr lang="ru-RU" sz="1600" dirty="0" err="1">
                          <a:latin typeface="Times New Roman"/>
                        </a:rPr>
                        <a:t>Підготовка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матеріалів</a:t>
                      </a:r>
                      <a:r>
                        <a:rPr lang="ru-RU" sz="1600" dirty="0">
                          <a:latin typeface="Times New Roman"/>
                        </a:rPr>
                        <a:t>  </a:t>
                      </a:r>
                      <a:r>
                        <a:rPr lang="ru-RU" sz="1600" dirty="0" err="1">
                          <a:latin typeface="Times New Roman"/>
                        </a:rPr>
                        <a:t>творчих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ідей</a:t>
                      </a:r>
                      <a:r>
                        <a:rPr lang="ru-RU" sz="1600" dirty="0">
                          <a:latin typeface="Times New Roman"/>
                        </a:rPr>
                        <a:t>.</a:t>
                      </a:r>
                    </a:p>
                    <a:p>
                      <a:pPr algn="just"/>
                      <a:r>
                        <a:rPr lang="uk-UA" sz="1600" dirty="0">
                          <a:latin typeface="Times New Roman"/>
                        </a:rPr>
                        <a:t>2.</a:t>
                      </a:r>
                      <a:r>
                        <a:rPr lang="ru-RU" sz="1600" dirty="0" err="1">
                          <a:latin typeface="Times New Roman"/>
                        </a:rPr>
                        <a:t>Методи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і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підходи</a:t>
                      </a:r>
                      <a:r>
                        <a:rPr lang="ru-RU" sz="1600" dirty="0">
                          <a:latin typeface="Times New Roman"/>
                        </a:rPr>
                        <a:t> до </a:t>
                      </a:r>
                      <a:r>
                        <a:rPr lang="ru-RU" sz="1600" dirty="0" err="1">
                          <a:latin typeface="Times New Roman"/>
                        </a:rPr>
                        <a:t>викладання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англійської</a:t>
                      </a:r>
                      <a:r>
                        <a:rPr lang="ru-RU" sz="1600" dirty="0">
                          <a:latin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</a:rPr>
                        <a:t>мови</a:t>
                      </a:r>
                      <a:r>
                        <a:rPr lang="ru-RU" sz="1600" dirty="0">
                          <a:latin typeface="Times New Roman"/>
                        </a:rPr>
                        <a:t> у </a:t>
                      </a:r>
                      <a:r>
                        <a:rPr lang="uk-UA" sz="1600" dirty="0">
                          <a:latin typeface="Times New Roman"/>
                        </a:rPr>
                        <a:t>початковій ланці </a:t>
                      </a:r>
                      <a:r>
                        <a:rPr lang="ru-RU" sz="1600" dirty="0">
                          <a:latin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</a:rPr>
                        <a:t>Січень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Члени МО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Буркуш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О.І.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071702">
                <a:tc>
                  <a:txBody>
                    <a:bodyPr/>
                    <a:lstStyle/>
                    <a:p>
                      <a:r>
                        <a:rPr lang="uk-UA" dirty="0" smtClean="0"/>
                        <a:t>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1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 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Впровадження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новітніх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технологій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у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викладання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іноземних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мов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: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: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комп’ютерні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інтернеттехнології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Розробка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та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затвердження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плану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проведення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тижня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іноземн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мови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3.Семінар-практикум«Розвиток комунікативної компетенції шляхом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впровадженняінноваційних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технологій»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uk-UA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        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Лютий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Члени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МО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 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      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Русин Г.І.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71570">
                <a:tc>
                  <a:txBody>
                    <a:bodyPr/>
                    <a:lstStyle/>
                    <a:p>
                      <a:r>
                        <a:rPr lang="uk-UA" dirty="0" smtClean="0"/>
                        <a:t>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b="0" u="sng" dirty="0" smtClean="0">
                          <a:latin typeface="Times New Roman"/>
                          <a:ea typeface="Times New Roman"/>
                        </a:rPr>
                        <a:t>1.Використання</a:t>
                      </a:r>
                      <a:r>
                        <a:rPr lang="uk-UA" sz="1600" u="sng" dirty="0" smtClean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u="sng" dirty="0">
                          <a:latin typeface="Times New Roman"/>
                          <a:ea typeface="Times New Roman"/>
                        </a:rPr>
                        <a:t>сучасних методик та технологій при викладанні французької мови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.»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2.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Підсумки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проведення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тижня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англійської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мови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>
                          <a:latin typeface="Times New Roman"/>
                          <a:ea typeface="Times New Roman"/>
                        </a:rPr>
                        <a:t>Березень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Стах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А. І.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Члени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МО 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7256">
                <a:tc>
                  <a:txBody>
                    <a:bodyPr/>
                    <a:lstStyle/>
                    <a:p>
                      <a:r>
                        <a:rPr lang="uk-UA" dirty="0" smtClean="0"/>
                        <a:t> 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Узагальнення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системи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творчої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діяльності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молодих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вчителів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МО.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Квітень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Члени МО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Зейкан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Р.І.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Грига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М.В.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500198">
                <a:tc>
                  <a:txBody>
                    <a:bodyPr/>
                    <a:lstStyle/>
                    <a:p>
                      <a:r>
                        <a:rPr lang="uk-UA" dirty="0" smtClean="0"/>
                        <a:t>  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1.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Моніторинг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навчальних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досягнень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учнів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з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uk-UA" sz="1600" dirty="0" err="1">
                          <a:latin typeface="Times New Roman"/>
                          <a:ea typeface="Times New Roman"/>
                        </a:rPr>
                        <a:t>іноземн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ої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мови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за 201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4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\201</a:t>
                      </a: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5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навчальний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рік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uk-UA" sz="1600" dirty="0" smtClean="0">
                          <a:latin typeface="Times New Roman"/>
                          <a:ea typeface="Times New Roman"/>
                        </a:rPr>
                        <a:t>        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</a:rPr>
                        <a:t>Травень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        Члени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МО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strips dir="ru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uk-UA" dirty="0" smtClean="0"/>
              <a:t>ЗАСІДАННЯ № 1 (</a:t>
            </a:r>
            <a:r>
              <a:rPr lang="ru-RU" dirty="0" err="1" smtClean="0"/>
              <a:t>вересень</a:t>
            </a:r>
            <a:r>
              <a:rPr lang="uk-UA" dirty="0" smtClean="0"/>
              <a:t>)</a:t>
            </a:r>
            <a:br>
              <a:rPr lang="uk-UA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14279" y="857233"/>
          <a:ext cx="8715439" cy="57864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96001"/>
                <a:gridCol w="5597721"/>
                <a:gridCol w="2621717"/>
              </a:tblGrid>
              <a:tr h="5284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№</a:t>
                      </a:r>
                      <a:endParaRPr lang="ru-RU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п/</a:t>
                      </a:r>
                      <a:r>
                        <a:rPr lang="uk-UA" sz="1600" dirty="0" err="1"/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/>
                        <a:t>Питання для обговорення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/>
                        <a:t>Відповідальні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05619">
                <a:tc>
                  <a:txBody>
                    <a:bodyPr/>
                    <a:lstStyle/>
                    <a:p>
                      <a:r>
                        <a:rPr lang="uk-UA" dirty="0" smtClean="0"/>
                        <a:t>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/>
                        <a:t> Обговорення  і затвердження плану роботи </a:t>
                      </a:r>
                      <a:r>
                        <a:rPr lang="uk-UA" sz="1800" dirty="0" err="1"/>
                        <a:t>методоб</a:t>
                      </a:r>
                      <a:r>
                        <a:rPr lang="ru-RU" sz="1800" dirty="0"/>
                        <a:t>’</a:t>
                      </a:r>
                      <a:r>
                        <a:rPr lang="uk-UA" sz="1800" dirty="0"/>
                        <a:t>єднання на 2014-2015 </a:t>
                      </a:r>
                      <a:r>
                        <a:rPr lang="uk-UA" sz="1800" dirty="0" err="1"/>
                        <a:t>н.р</a:t>
                      </a:r>
                      <a:r>
                        <a:rPr lang="uk-UA" sz="1800" dirty="0"/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Члени МО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82892">
                <a:tc>
                  <a:txBody>
                    <a:bodyPr/>
                    <a:lstStyle/>
                    <a:p>
                      <a:r>
                        <a:rPr lang="uk-UA" dirty="0" smtClean="0"/>
                        <a:t>  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Обговорення навчальних програм та підручників.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Члени МО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90200">
                <a:tc>
                  <a:txBody>
                    <a:bodyPr/>
                    <a:lstStyle/>
                    <a:p>
                      <a:r>
                        <a:rPr lang="uk-UA" dirty="0" smtClean="0"/>
                        <a:t>  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Опрацювання  інструктивно-методичних матеріалів.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Члени МО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3856">
                <a:tc>
                  <a:txBody>
                    <a:bodyPr/>
                    <a:lstStyle/>
                    <a:p>
                      <a:r>
                        <a:rPr lang="uk-UA" dirty="0" smtClean="0"/>
                        <a:t>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Підходи щодо здійснення календарно-тематичного планування навчального матеріалу.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Члени МО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66761">
                <a:tc>
                  <a:txBody>
                    <a:bodyPr/>
                    <a:lstStyle/>
                    <a:p>
                      <a:r>
                        <a:rPr lang="uk-UA" dirty="0" smtClean="0"/>
                        <a:t>  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/>
                        <a:t>Про організацію роботи творчої групи вчителів іноземної мови з технології «Педагогічна майстерня».</a:t>
                      </a: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968713">
                <a:tc>
                  <a:txBody>
                    <a:bodyPr/>
                    <a:lstStyle/>
                    <a:p>
                      <a:r>
                        <a:rPr lang="uk-UA" dirty="0" smtClean="0"/>
                        <a:t>  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/>
                        <a:t>Про роботу факультативу    «</a:t>
                      </a:r>
                      <a:r>
                        <a:rPr lang="uk-UA" sz="1800" dirty="0" err="1"/>
                        <a:t>Євроклуб</a:t>
                      </a:r>
                      <a:r>
                        <a:rPr lang="uk-UA" sz="1800" dirty="0"/>
                        <a:t>». Затвердження плану проведення  заходів з іноземної мови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/>
                        <a:t>Члени </a:t>
                      </a:r>
                      <a:r>
                        <a:rPr lang="uk-UA" sz="1800" dirty="0" err="1"/>
                        <a:t>МО</a:t>
                      </a:r>
                      <a:endParaRPr lang="ru-RU" sz="18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800" dirty="0"/>
                        <a:t>.</a:t>
                      </a:r>
                      <a:endParaRPr lang="ru-RU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142852"/>
            <a:ext cx="8229600" cy="714380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algn="l"/>
            <a:r>
              <a:rPr lang="ru-RU" sz="2000" dirty="0" smtClean="0"/>
              <a:t>                             ЗАСІДАННЯ № 2 ( </a:t>
            </a:r>
            <a:r>
              <a:rPr lang="ru-RU" sz="2000" dirty="0" err="1" smtClean="0"/>
              <a:t>жовтень</a:t>
            </a:r>
            <a:r>
              <a:rPr lang="ru-RU" sz="2000" dirty="0" smtClean="0"/>
              <a:t>) </a:t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285720" y="3571876"/>
            <a:ext cx="7929618" cy="571504"/>
          </a:xfr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>
            <a:normAutofit/>
          </a:bodyPr>
          <a:lstStyle/>
          <a:p>
            <a:r>
              <a:rPr lang="ru-RU" dirty="0" smtClean="0"/>
              <a:t> </a:t>
            </a:r>
            <a:r>
              <a:rPr lang="uk-UA" sz="24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ЗАСІДАННЯ № 3 (січень)</a:t>
            </a:r>
          </a:p>
          <a:p>
            <a:pPr algn="l"/>
            <a:endParaRPr lang="ru-RU" sz="2400" dirty="0" smtClean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282" y="714356"/>
          <a:ext cx="8643998" cy="276606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500066"/>
                <a:gridCol w="5572164"/>
                <a:gridCol w="2571768"/>
              </a:tblGrid>
              <a:tr h="571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№</a:t>
                      </a:r>
                      <a:endParaRPr lang="ru-RU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п/</a:t>
                      </a:r>
                      <a:r>
                        <a:rPr lang="uk-UA" sz="1600" dirty="0" err="1"/>
                        <a:t>п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dirty="0"/>
                        <a:t>Питання для обговорення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/>
                        <a:t>Відповідальні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/>
                        <a:t>1.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/>
                        <a:t>Врахування психофізичних особливостей учнів початкових класів при навчанні іноземної мови.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/>
                        <a:t>ЗейканР.І</a:t>
                      </a:r>
                      <a:r>
                        <a:rPr lang="uk-UA" sz="1600" dirty="0"/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/>
                        <a:t>2.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Розвиток в учнів перших класів умінь усного спілкування . Роль наочності в активізації словникового запасу молодших школярів.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/>
                        <a:t>РусинГ.І</a:t>
                      </a:r>
                      <a:r>
                        <a:rPr lang="uk-UA" sz="1600" dirty="0"/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/>
                        <a:t>3.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Круглий стіл «Ігрові технології навчання». Рольові ігри у навчанні іншомовного спілкування.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Члени </a:t>
                      </a:r>
                      <a:r>
                        <a:rPr lang="uk-UA" sz="1600" dirty="0" err="1"/>
                        <a:t>МО</a:t>
                      </a:r>
                      <a:endParaRPr lang="ru-RU" sz="16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/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smtClean="0"/>
                        <a:t>4.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/>
                        <a:t>Про підвищення ефективності навчально-виховного процесу з допомогою інтерактивного навчання.</a:t>
                      </a:r>
                      <a:endParaRPr lang="ru-RU" sz="16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600" dirty="0" err="1"/>
                        <a:t>Стах</a:t>
                      </a:r>
                      <a:r>
                        <a:rPr lang="uk-UA" sz="1600" dirty="0"/>
                        <a:t> А.І</a:t>
                      </a:r>
                      <a:r>
                        <a:rPr lang="uk-UA" sz="1600" dirty="0" smtClean="0"/>
                        <a:t>.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85721" y="4214818"/>
          <a:ext cx="8715435" cy="282545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28627"/>
                <a:gridCol w="5643602"/>
                <a:gridCol w="2643206"/>
              </a:tblGrid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№</a:t>
                      </a:r>
                      <a:endParaRPr lang="ru-RU" sz="1400" dirty="0"/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п/</a:t>
                      </a:r>
                      <a:r>
                        <a:rPr lang="uk-UA" sz="1400" dirty="0" err="1"/>
                        <a:t>п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dirty="0"/>
                        <a:t>Питання для обговорення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/>
                        <a:t>Відповідальні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1.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Мовний </a:t>
                      </a:r>
                      <a:r>
                        <a:rPr lang="uk-UA" sz="1400" dirty="0" err="1"/>
                        <a:t>портфоліо</a:t>
                      </a:r>
                      <a:r>
                        <a:rPr lang="uk-UA" sz="1400" dirty="0"/>
                        <a:t> учителя.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Члени МО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2.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Сучасні технології у процесі викладання іноземної мови.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. Члени МО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3.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 Методичні посиденьки «Банк методичних технологій: обмін досвідом».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Члени МО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4.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Огляд новинок фахової преси.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Члени </a:t>
                      </a:r>
                      <a:r>
                        <a:rPr lang="uk-UA" sz="1400" dirty="0" err="1"/>
                        <a:t>МО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6461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 smtClean="0"/>
                        <a:t>5.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/>
                        <a:t>Роль ІКТ в успішному оволодінні іноземною мовою .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dirty="0"/>
                        <a:t>Члени </a:t>
                      </a:r>
                      <a:r>
                        <a:rPr lang="uk-UA" sz="1400" dirty="0" err="1"/>
                        <a:t>МО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pull dir="r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ік">
  <a:themeElements>
    <a:clrScheme name="Поті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і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і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184</TotalTime>
  <Words>1025</Words>
  <Application>Microsoft Office PowerPoint</Application>
  <PresentationFormat>Екран (4:3)</PresentationFormat>
  <Paragraphs>310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15" baseType="lpstr">
      <vt:lpstr>Потік</vt:lpstr>
      <vt:lpstr>Презентація PowerPoint</vt:lpstr>
      <vt:lpstr>Презентація PowerPoint</vt:lpstr>
      <vt:lpstr>Методична проблема, над якою працює МО вчителів іноземної мови: «Підвищення якості знань іноземної мови через оптимальне поєднання традиційних та нових технологій» </vt:lpstr>
      <vt:lpstr>Основні завдання МО на 2014-2015 н.р. </vt:lpstr>
      <vt:lpstr>« Затверджую»                                                                                           «Погоджую»  Директор Керецьківської ЗОШ  I-III ступенів                             Заступник директора                                                                                                      В.В. Андрела                                                                                          В.М.Маровді ПЛАН  РОБОТИ         методичного об’єднання вчителів іноземної мови          на 2014 - 2015 навчальний рік </vt:lpstr>
      <vt:lpstr>Презентація PowerPoint</vt:lpstr>
      <vt:lpstr>Презентація PowerPoint</vt:lpstr>
      <vt:lpstr>ЗАСІДАННЯ № 1 (вересень)  </vt:lpstr>
      <vt:lpstr>                             ЗАСІДАННЯ № 2 ( жовтень)  </vt:lpstr>
      <vt:lpstr>                                                          ЗАСІДАННЯ №4 (березень)      </vt:lpstr>
      <vt:lpstr>План роботи МО вчителів іноземної мови  щодо удосконалення навчально-методичного забезпечення викладання іноземної мови  (2014/2015 навчальний рік) 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21</cp:revision>
  <dcterms:created xsi:type="dcterms:W3CDTF">2014-11-30T14:56:07Z</dcterms:created>
  <dcterms:modified xsi:type="dcterms:W3CDTF">2014-12-12T08:34:38Z</dcterms:modified>
</cp:coreProperties>
</file>