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9" r:id="rId2"/>
    <p:sldId id="259" r:id="rId3"/>
    <p:sldId id="283" r:id="rId4"/>
    <p:sldId id="260" r:id="rId5"/>
    <p:sldId id="277" r:id="rId6"/>
    <p:sldId id="266" r:id="rId7"/>
    <p:sldId id="265" r:id="rId8"/>
    <p:sldId id="275" r:id="rId9"/>
    <p:sldId id="263" r:id="rId10"/>
    <p:sldId id="276" r:id="rId11"/>
    <p:sldId id="278" r:id="rId12"/>
    <p:sldId id="281" r:id="rId13"/>
    <p:sldId id="280" r:id="rId14"/>
    <p:sldId id="256" r:id="rId15"/>
    <p:sldId id="264" r:id="rId16"/>
    <p:sldId id="267" r:id="rId17"/>
    <p:sldId id="262" r:id="rId18"/>
    <p:sldId id="273" r:id="rId19"/>
    <p:sldId id="272" r:id="rId20"/>
    <p:sldId id="271" r:id="rId21"/>
    <p:sldId id="268" r:id="rId22"/>
    <p:sldId id="270" r:id="rId23"/>
    <p:sldId id="274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CC"/>
    <a:srgbClr val="00CC00"/>
    <a:srgbClr val="BF29B4"/>
    <a:srgbClr val="D65C18"/>
    <a:srgbClr val="69BF2F"/>
    <a:srgbClr val="6ABD31"/>
    <a:srgbClr val="F2FF43"/>
    <a:srgbClr val="3DCAEB"/>
    <a:srgbClr val="FFFF00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07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8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7E9E9-8940-484F-9163-4A030EDE6A2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E0D0FD-3322-47BE-BBB4-BB84BCA09CDA}">
      <dgm:prSet/>
      <dgm:spPr>
        <a:solidFill>
          <a:srgbClr val="FFFF00"/>
        </a:solidFill>
      </dgm:spPr>
      <dgm:t>
        <a:bodyPr/>
        <a:lstStyle/>
        <a:p>
          <a:pPr rtl="0"/>
          <a:r>
            <a:rPr lang="uk-UA" b="1" dirty="0" smtClean="0">
              <a:solidFill>
                <a:srgbClr val="00B0F0"/>
              </a:solidFill>
            </a:rPr>
            <a:t>Квадратне рівняння може мати не більше двох коренів</a:t>
          </a:r>
          <a:endParaRPr lang="ru-RU" b="1" dirty="0">
            <a:solidFill>
              <a:srgbClr val="00B0F0"/>
            </a:solidFill>
          </a:endParaRPr>
        </a:p>
      </dgm:t>
    </dgm:pt>
    <dgm:pt modelId="{C7DCD6F6-C9A2-4A36-9D49-7CC2C031E528}" type="parTrans" cxnId="{581E3E58-E549-4CA0-A5B7-D4912CA8A102}">
      <dgm:prSet/>
      <dgm:spPr/>
      <dgm:t>
        <a:bodyPr/>
        <a:lstStyle/>
        <a:p>
          <a:endParaRPr lang="ru-RU"/>
        </a:p>
      </dgm:t>
    </dgm:pt>
    <dgm:pt modelId="{8A22D3F9-6B27-48F4-B5A1-1898EC600B2F}" type="sibTrans" cxnId="{581E3E58-E549-4CA0-A5B7-D4912CA8A102}">
      <dgm:prSet/>
      <dgm:spPr/>
      <dgm:t>
        <a:bodyPr/>
        <a:lstStyle/>
        <a:p>
          <a:endParaRPr lang="ru-RU"/>
        </a:p>
      </dgm:t>
    </dgm:pt>
    <dgm:pt modelId="{EE4DA73C-2A61-4AA1-B0CB-F0FB179B79F7}" type="pres">
      <dgm:prSet presAssocID="{29A7E9E9-8940-484F-9163-4A030EDE6A2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B7AFCD-F9C1-4538-96D2-F49F7BE4466F}" type="pres">
      <dgm:prSet presAssocID="{4EE0D0FD-3322-47BE-BBB4-BB84BCA09CDA}" presName="node" presStyleLbl="node1" presStyleIdx="0" presStyleCnt="1" custRadScaleRad="79007" custRadScaleInc="2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1E3E58-E549-4CA0-A5B7-D4912CA8A102}" srcId="{29A7E9E9-8940-484F-9163-4A030EDE6A27}" destId="{4EE0D0FD-3322-47BE-BBB4-BB84BCA09CDA}" srcOrd="0" destOrd="0" parTransId="{C7DCD6F6-C9A2-4A36-9D49-7CC2C031E528}" sibTransId="{8A22D3F9-6B27-48F4-B5A1-1898EC600B2F}"/>
    <dgm:cxn modelId="{10F8822A-8D33-41F0-99DF-0C022C138519}" type="presOf" srcId="{4EE0D0FD-3322-47BE-BBB4-BB84BCA09CDA}" destId="{A4B7AFCD-F9C1-4538-96D2-F49F7BE4466F}" srcOrd="0" destOrd="0" presId="urn:microsoft.com/office/officeart/2005/8/layout/cycle2"/>
    <dgm:cxn modelId="{756700C8-CDD7-425C-9613-92FFD8EDE527}" type="presOf" srcId="{29A7E9E9-8940-484F-9163-4A030EDE6A27}" destId="{EE4DA73C-2A61-4AA1-B0CB-F0FB179B79F7}" srcOrd="0" destOrd="0" presId="urn:microsoft.com/office/officeart/2005/8/layout/cycle2"/>
    <dgm:cxn modelId="{FA9174F5-22EE-4B76-8589-3D8447B3C315}" type="presParOf" srcId="{EE4DA73C-2A61-4AA1-B0CB-F0FB179B79F7}" destId="{A4B7AFCD-F9C1-4538-96D2-F49F7BE4466F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4A5DB4-284F-4D79-AEB2-34FC18A38E51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27A989-C97F-4DC0-9A04-33D88705204F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ru-RU" sz="5400" b="1" dirty="0" smtClean="0">
              <a:solidFill>
                <a:srgbClr val="00B0F0"/>
              </a:solidFill>
            </a:rPr>
            <a:t>Формула  </a:t>
          </a:r>
          <a:r>
            <a:rPr lang="ru-RU" sz="5400" b="1" dirty="0" err="1" smtClean="0">
              <a:solidFill>
                <a:srgbClr val="00B0F0"/>
              </a:solidFill>
            </a:rPr>
            <a:t>коренів</a:t>
          </a:r>
          <a:r>
            <a:rPr lang="ru-RU" sz="5400" b="1" dirty="0" smtClean="0">
              <a:solidFill>
                <a:srgbClr val="00B0F0"/>
              </a:solidFill>
            </a:rPr>
            <a:t/>
          </a:r>
          <a:br>
            <a:rPr lang="ru-RU" sz="5400" b="1" dirty="0" smtClean="0">
              <a:solidFill>
                <a:srgbClr val="00B0F0"/>
              </a:solidFill>
            </a:rPr>
          </a:br>
          <a:r>
            <a:rPr lang="ru-RU" sz="5400" b="1" dirty="0" smtClean="0">
              <a:solidFill>
                <a:srgbClr val="00B0F0"/>
              </a:solidFill>
            </a:rPr>
            <a:t>  квадратного </a:t>
          </a:r>
          <a:r>
            <a:rPr lang="ru-RU" sz="5400" b="1" dirty="0" err="1" smtClean="0">
              <a:solidFill>
                <a:srgbClr val="00B0F0"/>
              </a:solidFill>
            </a:rPr>
            <a:t>р</a:t>
          </a:r>
          <a:r>
            <a:rPr lang="uk-UA" sz="5400" b="1" dirty="0" err="1" smtClean="0">
              <a:solidFill>
                <a:srgbClr val="00B0F0"/>
              </a:solidFill>
            </a:rPr>
            <a:t>івняння</a:t>
          </a:r>
          <a:endParaRPr lang="ru-RU" sz="5400" b="1" i="1" dirty="0">
            <a:solidFill>
              <a:srgbClr val="00B0F0"/>
            </a:solidFill>
          </a:endParaRPr>
        </a:p>
      </dgm:t>
    </dgm:pt>
    <dgm:pt modelId="{B0298D1D-5D50-48F0-B4C8-F134C25FC043}" type="sibTrans" cxnId="{AE462821-06F6-48F3-AAA4-11F2FC65EAC4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475B29B9-33A7-43E6-8389-4F0D3A98692C}" type="parTrans" cxnId="{AE462821-06F6-48F3-AAA4-11F2FC65EAC4}">
      <dgm:prSet/>
      <dgm:spPr/>
      <dgm:t>
        <a:bodyPr/>
        <a:lstStyle/>
        <a:p>
          <a:endParaRPr lang="ru-RU"/>
        </a:p>
      </dgm:t>
    </dgm:pt>
    <dgm:pt modelId="{C2E8E666-3DFF-469D-B973-C624FEF6F481}" type="pres">
      <dgm:prSet presAssocID="{424A5DB4-284F-4D79-AEB2-34FC18A38E51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5CB39B-4AE2-43FC-AFDA-D8D07971E6CE}" type="pres">
      <dgm:prSet presAssocID="{ED27A989-C97F-4DC0-9A04-33D88705204F}" presName="gear1" presStyleLbl="node1" presStyleIdx="0" presStyleCnt="1" custScaleX="248711" custScaleY="181818" custLinFactNeighborX="-528" custLinFactNeighborY="36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502BA-F435-4EEE-9AFC-AEE1B70C2235}" type="pres">
      <dgm:prSet presAssocID="{ED27A989-C97F-4DC0-9A04-33D88705204F}" presName="gear1srcNode" presStyleLbl="node1" presStyleIdx="0" presStyleCnt="1"/>
      <dgm:spPr/>
      <dgm:t>
        <a:bodyPr/>
        <a:lstStyle/>
        <a:p>
          <a:endParaRPr lang="ru-RU"/>
        </a:p>
      </dgm:t>
    </dgm:pt>
    <dgm:pt modelId="{A6038CA1-8D8B-4531-8E22-D6998ACE5FB9}" type="pres">
      <dgm:prSet presAssocID="{ED27A989-C97F-4DC0-9A04-33D88705204F}" presName="gear1dstNode" presStyleLbl="node1" presStyleIdx="0" presStyleCnt="1"/>
      <dgm:spPr/>
      <dgm:t>
        <a:bodyPr/>
        <a:lstStyle/>
        <a:p>
          <a:endParaRPr lang="ru-RU"/>
        </a:p>
      </dgm:t>
    </dgm:pt>
    <dgm:pt modelId="{9CEB9B20-5124-4EF0-82AF-DAD61CC5B7E4}" type="pres">
      <dgm:prSet presAssocID="{B0298D1D-5D50-48F0-B4C8-F134C25FC043}" presName="connector1" presStyleLbl="sibTrans2D1" presStyleIdx="0" presStyleCnt="1" custLinFactNeighborX="16526" custLinFactNeighborY="55"/>
      <dgm:spPr/>
      <dgm:t>
        <a:bodyPr/>
        <a:lstStyle/>
        <a:p>
          <a:endParaRPr lang="ru-RU"/>
        </a:p>
      </dgm:t>
    </dgm:pt>
  </dgm:ptLst>
  <dgm:cxnLst>
    <dgm:cxn modelId="{5D3A9EDE-F312-43B1-BE51-814811D30D99}" type="presOf" srcId="{B0298D1D-5D50-48F0-B4C8-F134C25FC043}" destId="{9CEB9B20-5124-4EF0-82AF-DAD61CC5B7E4}" srcOrd="0" destOrd="0" presId="urn:microsoft.com/office/officeart/2005/8/layout/gear1"/>
    <dgm:cxn modelId="{AE462821-06F6-48F3-AAA4-11F2FC65EAC4}" srcId="{424A5DB4-284F-4D79-AEB2-34FC18A38E51}" destId="{ED27A989-C97F-4DC0-9A04-33D88705204F}" srcOrd="0" destOrd="0" parTransId="{475B29B9-33A7-43E6-8389-4F0D3A98692C}" sibTransId="{B0298D1D-5D50-48F0-B4C8-F134C25FC043}"/>
    <dgm:cxn modelId="{CF48A8DB-C2A3-4A7B-A912-B4C633EC9EC4}" type="presOf" srcId="{ED27A989-C97F-4DC0-9A04-33D88705204F}" destId="{FB2502BA-F435-4EEE-9AFC-AEE1B70C2235}" srcOrd="1" destOrd="0" presId="urn:microsoft.com/office/officeart/2005/8/layout/gear1"/>
    <dgm:cxn modelId="{13DD514D-55BF-471A-880A-DE54D3BBF553}" type="presOf" srcId="{ED27A989-C97F-4DC0-9A04-33D88705204F}" destId="{A6038CA1-8D8B-4531-8E22-D6998ACE5FB9}" srcOrd="2" destOrd="0" presId="urn:microsoft.com/office/officeart/2005/8/layout/gear1"/>
    <dgm:cxn modelId="{32CE3131-DEB0-4A7D-9319-E3CF5B4D97DD}" type="presOf" srcId="{ED27A989-C97F-4DC0-9A04-33D88705204F}" destId="{255CB39B-4AE2-43FC-AFDA-D8D07971E6CE}" srcOrd="0" destOrd="0" presId="urn:microsoft.com/office/officeart/2005/8/layout/gear1"/>
    <dgm:cxn modelId="{352B39AA-770A-4CDE-A86E-656FF163E0B3}" type="presOf" srcId="{424A5DB4-284F-4D79-AEB2-34FC18A38E51}" destId="{C2E8E666-3DFF-469D-B973-C624FEF6F481}" srcOrd="0" destOrd="0" presId="urn:microsoft.com/office/officeart/2005/8/layout/gear1"/>
    <dgm:cxn modelId="{82630772-2067-464E-959C-D9BFE0000463}" type="presParOf" srcId="{C2E8E666-3DFF-469D-B973-C624FEF6F481}" destId="{255CB39B-4AE2-43FC-AFDA-D8D07971E6CE}" srcOrd="0" destOrd="0" presId="urn:microsoft.com/office/officeart/2005/8/layout/gear1"/>
    <dgm:cxn modelId="{0BC8BDF4-004C-4423-85A9-614033DD6867}" type="presParOf" srcId="{C2E8E666-3DFF-469D-B973-C624FEF6F481}" destId="{FB2502BA-F435-4EEE-9AFC-AEE1B70C2235}" srcOrd="1" destOrd="0" presId="urn:microsoft.com/office/officeart/2005/8/layout/gear1"/>
    <dgm:cxn modelId="{F49C42C7-8B2E-46F6-80AA-E9E855EDDE56}" type="presParOf" srcId="{C2E8E666-3DFF-469D-B973-C624FEF6F481}" destId="{A6038CA1-8D8B-4531-8E22-D6998ACE5FB9}" srcOrd="2" destOrd="0" presId="urn:microsoft.com/office/officeart/2005/8/layout/gear1"/>
    <dgm:cxn modelId="{4C4A4A30-5D82-4FD0-A18F-AC07FE7EF1EA}" type="presParOf" srcId="{C2E8E666-3DFF-469D-B973-C624FEF6F481}" destId="{9CEB9B20-5124-4EF0-82AF-DAD61CC5B7E4}" srcOrd="3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028B7-37A4-4235-9F18-0A743CC972A2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7CE0C-3CED-457F-BA0C-7A6992F65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CE0C-3CED-457F-BA0C-7A6992F65C4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CE0C-3CED-457F-BA0C-7A6992F65C4A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214554"/>
            <a:ext cx="714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4400" b="1" dirty="0" smtClean="0">
              <a:solidFill>
                <a:srgbClr val="FF0000"/>
              </a:solidFill>
            </a:endParaRPr>
          </a:p>
          <a:p>
            <a:endParaRPr lang="uk-UA" sz="4400" b="1" dirty="0" smtClean="0">
              <a:solidFill>
                <a:srgbClr val="FF0000"/>
              </a:solidFill>
            </a:endParaRPr>
          </a:p>
          <a:p>
            <a:r>
              <a:rPr lang="uk-UA" sz="4800" b="1" dirty="0" smtClean="0">
                <a:solidFill>
                  <a:srgbClr val="BF29B4"/>
                </a:solidFill>
              </a:rPr>
              <a:t>2.Як визначають  назву  рівнянь,ліва  частина  яких многочлен,а права нуль</a:t>
            </a:r>
            <a:r>
              <a:rPr lang="en-US" sz="4800" b="1" dirty="0" smtClean="0">
                <a:solidFill>
                  <a:srgbClr val="BF29B4"/>
                </a:solidFill>
              </a:rPr>
              <a:t>?</a:t>
            </a:r>
            <a:endParaRPr lang="ru-RU" sz="4800" b="1" dirty="0">
              <a:solidFill>
                <a:srgbClr val="BF29B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785926"/>
            <a:ext cx="7345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b="1" dirty="0" smtClean="0">
                <a:solidFill>
                  <a:srgbClr val="00B0F0"/>
                </a:solidFill>
              </a:rPr>
              <a:t>1.Що  означає  </a:t>
            </a:r>
            <a:r>
              <a:rPr lang="uk-UA" sz="4800" b="1" dirty="0" err="1" smtClean="0">
                <a:solidFill>
                  <a:srgbClr val="00B0F0"/>
                </a:solidFill>
              </a:rPr>
              <a:t>розв</a:t>
            </a:r>
            <a:r>
              <a:rPr lang="en-US" sz="4800" b="1" dirty="0" smtClean="0">
                <a:solidFill>
                  <a:srgbClr val="00B0F0"/>
                </a:solidFill>
              </a:rPr>
              <a:t>’</a:t>
            </a:r>
            <a:r>
              <a:rPr lang="uk-UA" sz="4800" b="1" dirty="0" err="1" smtClean="0">
                <a:solidFill>
                  <a:srgbClr val="00B0F0"/>
                </a:solidFill>
              </a:rPr>
              <a:t>язати</a:t>
            </a:r>
            <a:r>
              <a:rPr lang="uk-UA" sz="4800" b="1" dirty="0" smtClean="0">
                <a:solidFill>
                  <a:srgbClr val="00B0F0"/>
                </a:solidFill>
              </a:rPr>
              <a:t>  </a:t>
            </a:r>
            <a:endParaRPr lang="en-US" sz="4800" b="1" dirty="0" smtClean="0">
              <a:solidFill>
                <a:srgbClr val="00B0F0"/>
              </a:solidFill>
            </a:endParaRPr>
          </a:p>
          <a:p>
            <a:r>
              <a:rPr lang="uk-UA" sz="4800" b="1" dirty="0" smtClean="0">
                <a:solidFill>
                  <a:srgbClr val="00B0F0"/>
                </a:solidFill>
              </a:rPr>
              <a:t>рівняння</a:t>
            </a:r>
            <a:r>
              <a:rPr lang="en-US" sz="4800" b="1" dirty="0" smtClean="0">
                <a:solidFill>
                  <a:srgbClr val="00B0F0"/>
                </a:solidFill>
              </a:rPr>
              <a:t>?</a:t>
            </a:r>
            <a:endParaRPr lang="ru-RU" sz="48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571480"/>
            <a:ext cx="7321171" cy="70788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prstTxWarp prst="textWave2">
              <a:avLst/>
            </a:prstTxWarp>
            <a:spAutoFit/>
          </a:bodyPr>
          <a:lstStyle/>
          <a:p>
            <a:r>
              <a:rPr lang="uk-UA" sz="4000" b="1" dirty="0" smtClean="0">
                <a:solidFill>
                  <a:srgbClr val="00B050"/>
                </a:solidFill>
              </a:rPr>
              <a:t>Дайте  відповіді  на  запитання</a:t>
            </a:r>
            <a:r>
              <a:rPr lang="en-US" sz="4000" b="1" dirty="0" smtClean="0">
                <a:solidFill>
                  <a:srgbClr val="00B050"/>
                </a:solidFill>
              </a:rPr>
              <a:t>?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00042"/>
            <a:ext cx="764386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b="1" dirty="0" err="1" smtClean="0">
                <a:solidFill>
                  <a:srgbClr val="FF0000"/>
                </a:solidFill>
              </a:rPr>
              <a:t>Виділіть</a:t>
            </a:r>
            <a:r>
              <a:rPr lang="ru-RU" sz="5400" b="1" dirty="0" smtClean="0">
                <a:solidFill>
                  <a:srgbClr val="FF0000"/>
                </a:solidFill>
              </a:rPr>
              <a:t>   квадрат    </a:t>
            </a:r>
            <a:r>
              <a:rPr lang="ru-RU" sz="5400" b="1" dirty="0" err="1" smtClean="0">
                <a:solidFill>
                  <a:srgbClr val="FF0000"/>
                </a:solidFill>
              </a:rPr>
              <a:t>двочлена</a:t>
            </a:r>
            <a:r>
              <a:rPr lang="ru-RU" sz="5400" b="1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5400" b="1" dirty="0" smtClean="0"/>
              <a:t>I-B</a:t>
            </a:r>
            <a:r>
              <a:rPr lang="ru-RU" sz="5400" b="1" dirty="0" smtClean="0"/>
              <a:t> </a:t>
            </a:r>
          </a:p>
          <a:p>
            <a:pPr algn="ctr"/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4х² + 20х + 31</a:t>
            </a:r>
            <a:endParaRPr lang="en-US" sz="6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5400" b="1" dirty="0" smtClean="0"/>
              <a:t>II-B</a:t>
            </a:r>
            <a:endParaRPr lang="ru-RU" sz="5400" b="1" dirty="0" smtClean="0"/>
          </a:p>
          <a:p>
            <a:pPr algn="ctr"/>
            <a:endParaRPr lang="ru-RU" sz="5400" b="1" dirty="0" smtClean="0"/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4929198"/>
            <a:ext cx="41761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7030A0"/>
                </a:solidFill>
              </a:rPr>
              <a:t>х</a:t>
            </a:r>
            <a:r>
              <a:rPr lang="ru-RU" sz="6000" b="1" dirty="0" smtClean="0">
                <a:solidFill>
                  <a:srgbClr val="7030A0"/>
                </a:solidFill>
              </a:rPr>
              <a:t>² + 12х + 20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sz="4900" b="1" dirty="0" err="1" smtClean="0">
                <a:solidFill>
                  <a:srgbClr val="FF0000"/>
                </a:solidFill>
              </a:rPr>
              <a:t>Зведіть</a:t>
            </a:r>
            <a:r>
              <a:rPr lang="ru-RU" sz="4900" b="1" dirty="0" smtClean="0">
                <a:solidFill>
                  <a:srgbClr val="FF0000"/>
                </a:solidFill>
              </a:rPr>
              <a:t> </a:t>
            </a:r>
            <a:r>
              <a:rPr lang="ru-RU" sz="4900" b="1" dirty="0" err="1" smtClean="0">
                <a:solidFill>
                  <a:srgbClr val="FF0000"/>
                </a:solidFill>
              </a:rPr>
              <a:t>рівняння</a:t>
            </a:r>
            <a:r>
              <a:rPr lang="ru-RU" sz="4900" b="1" dirty="0" smtClean="0">
                <a:solidFill>
                  <a:srgbClr val="FF0000"/>
                </a:solidFill>
              </a:rPr>
              <a:t> до виду </a:t>
            </a:r>
            <a:r>
              <a:rPr lang="en-US" sz="4900" b="1" dirty="0" smtClean="0">
                <a:solidFill>
                  <a:srgbClr val="FF0000"/>
                </a:solidFill>
              </a:rPr>
              <a:t/>
            </a:r>
            <a:br>
              <a:rPr lang="en-US" sz="4900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ах² +</a:t>
            </a:r>
            <a:r>
              <a:rPr lang="ru-RU" b="1" dirty="0" err="1" smtClean="0">
                <a:solidFill>
                  <a:srgbClr val="FF0000"/>
                </a:solidFill>
              </a:rPr>
              <a:t>bх</a:t>
            </a:r>
            <a:r>
              <a:rPr lang="ru-RU" b="1" dirty="0" smtClean="0">
                <a:solidFill>
                  <a:srgbClr val="FF0000"/>
                </a:solidFill>
              </a:rPr>
              <a:t> +с=0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57422" y="1785926"/>
            <a:ext cx="4040188" cy="63976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rgbClr val="002060"/>
                </a:solidFill>
              </a:rPr>
              <a:t>             </a:t>
            </a:r>
            <a:r>
              <a:rPr lang="en-US" sz="4000" dirty="0" smtClean="0">
                <a:solidFill>
                  <a:srgbClr val="002060"/>
                </a:solidFill>
              </a:rPr>
              <a:t>I-</a:t>
            </a:r>
            <a:r>
              <a:rPr lang="uk-UA" sz="4000" dirty="0" smtClean="0">
                <a:solidFill>
                  <a:srgbClr val="002060"/>
                </a:solidFill>
              </a:rPr>
              <a:t>В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2428868"/>
            <a:ext cx="9358378" cy="395128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(8</a:t>
            </a:r>
            <a:r>
              <a:rPr lang="uk-UA" sz="6000" b="1" dirty="0" smtClean="0">
                <a:solidFill>
                  <a:schemeClr val="accent6">
                    <a:lumMod val="75000"/>
                  </a:schemeClr>
                </a:solidFill>
              </a:rPr>
              <a:t>х+1)(8х-1)=3(15</a:t>
            </a: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х²-1)+3х</a:t>
            </a:r>
            <a:r>
              <a:rPr lang="uk-UA" sz="5600" dirty="0" smtClean="0"/>
              <a:t> </a:t>
            </a:r>
            <a:endParaRPr lang="ru-RU" sz="5600" b="1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7620" y="3786190"/>
            <a:ext cx="4041775" cy="639762"/>
          </a:xfrm>
        </p:spPr>
        <p:txBody>
          <a:bodyPr>
            <a:noAutofit/>
          </a:bodyPr>
          <a:lstStyle/>
          <a:p>
            <a:r>
              <a:rPr lang="uk-UA" sz="3600" dirty="0" smtClean="0"/>
              <a:t>                                               </a:t>
            </a:r>
            <a:r>
              <a:rPr lang="en-US" sz="4000" dirty="0" smtClean="0">
                <a:solidFill>
                  <a:srgbClr val="002060"/>
                </a:solidFill>
              </a:rPr>
              <a:t>II-B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14348" y="4714884"/>
            <a:ext cx="8001056" cy="3951288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uk-UA" sz="5600" b="1" dirty="0" smtClean="0">
                <a:solidFill>
                  <a:srgbClr val="00B050"/>
                </a:solidFill>
              </a:rPr>
              <a:t>       (3х-1)(х+2)=х(х+5)</a:t>
            </a:r>
            <a:endParaRPr lang="ru-RU" sz="56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74295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У </a:t>
            </a:r>
            <a:r>
              <a:rPr lang="ru-RU" sz="2400" b="1" dirty="0" err="1" smtClean="0"/>
              <a:t>середині</a:t>
            </a:r>
            <a:r>
              <a:rPr lang="ru-RU" sz="2400" b="1" dirty="0" smtClean="0"/>
              <a:t> ХІХ </a:t>
            </a:r>
            <a:r>
              <a:rPr lang="ru-RU" sz="2400" b="1" dirty="0" err="1" smtClean="0"/>
              <a:t>століття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Москві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сім’ї</a:t>
            </a:r>
            <a:r>
              <a:rPr lang="ru-RU" sz="2400" b="1" dirty="0" smtClean="0"/>
              <a:t> старого генерала у</a:t>
            </a:r>
            <a:r>
              <a:rPr lang="en-US" sz="2400" b="1" dirty="0" smtClean="0"/>
              <a:t> </a:t>
            </a:r>
            <a:r>
              <a:rPr lang="ru-RU" sz="2400" b="1" dirty="0" err="1" smtClean="0"/>
              <a:t>відставці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зростали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веселі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пустотливі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дівчинки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яких</a:t>
            </a:r>
            <a:r>
              <a:rPr lang="ru-RU" sz="2400" b="1" dirty="0" smtClean="0"/>
              <a:t> частенько</a:t>
            </a:r>
            <a:r>
              <a:rPr lang="en-US" sz="2400" b="1" dirty="0" smtClean="0"/>
              <a:t> </a:t>
            </a:r>
            <a:r>
              <a:rPr lang="ru-RU" sz="2400" b="1" dirty="0" smtClean="0"/>
              <a:t>ставили в куток, </a:t>
            </a:r>
            <a:r>
              <a:rPr lang="ru-RU" sz="2400" b="1" dirty="0" err="1" smtClean="0"/>
              <a:t>щоб</a:t>
            </a:r>
            <a:r>
              <a:rPr lang="ru-RU" sz="2400" b="1" dirty="0" smtClean="0"/>
              <a:t> не </a:t>
            </a:r>
            <a:r>
              <a:rPr lang="ru-RU" sz="2400" b="1" dirty="0" err="1" smtClean="0"/>
              <a:t>дошкуляли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своєму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батькові.Але</a:t>
            </a:r>
            <a:r>
              <a:rPr lang="ru-RU" sz="2400" b="1" dirty="0" smtClean="0"/>
              <a:t> через </a:t>
            </a:r>
            <a:r>
              <a:rPr lang="ru-RU" sz="2400" b="1" dirty="0" err="1" smtClean="0"/>
              <a:t>деякий</a:t>
            </a:r>
            <a:r>
              <a:rPr lang="ru-RU" sz="2400" b="1" dirty="0" smtClean="0"/>
              <a:t> час батьки </a:t>
            </a:r>
            <a:r>
              <a:rPr lang="ru-RU" sz="2400" b="1" dirty="0" err="1" smtClean="0"/>
              <a:t>помітили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менша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донька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іде</a:t>
            </a:r>
            <a:r>
              <a:rPr lang="ru-RU" sz="2400" b="1" dirty="0" smtClean="0"/>
              <a:t> сама в</a:t>
            </a:r>
            <a:r>
              <a:rPr lang="en-US" sz="2400" b="1" dirty="0" smtClean="0"/>
              <a:t> </a:t>
            </a:r>
            <a:r>
              <a:rPr lang="ru-RU" sz="2400" b="1" dirty="0" smtClean="0"/>
              <a:t>куток, </a:t>
            </a:r>
            <a:r>
              <a:rPr lang="ru-RU" sz="2400" b="1" dirty="0" err="1" smtClean="0"/>
              <a:t>захопивши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із</a:t>
            </a:r>
            <a:r>
              <a:rPr lang="ru-RU" sz="2400" b="1" dirty="0" smtClean="0"/>
              <a:t> собою </a:t>
            </a:r>
            <a:r>
              <a:rPr lang="ru-RU" sz="2400" b="1" dirty="0" err="1" smtClean="0"/>
              <a:t>аркуш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паперу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олівець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Здивованих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батьків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зацікавило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ж там </a:t>
            </a:r>
            <a:r>
              <a:rPr lang="ru-RU" sz="2400" b="1" dirty="0" err="1" smtClean="0"/>
              <a:t>поробляла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дівчинка.З’ясувалося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стіни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кімнати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куди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дівчаток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відправляли</a:t>
            </a:r>
            <a:r>
              <a:rPr lang="ru-RU" sz="2400" b="1" dirty="0" smtClean="0"/>
              <a:t> на</a:t>
            </a:r>
            <a:r>
              <a:rPr lang="en-US" sz="2400" b="1" dirty="0" smtClean="0"/>
              <a:t> </a:t>
            </a:r>
            <a:r>
              <a:rPr lang="ru-RU" sz="2400" b="1" dirty="0" err="1" smtClean="0"/>
              <a:t>покарання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були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обклеєні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сторінками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підручника</a:t>
            </a:r>
            <a:r>
              <a:rPr lang="ru-RU" sz="2400" b="1" dirty="0" smtClean="0"/>
              <a:t> </a:t>
            </a:r>
            <a:r>
              <a:rPr lang="en-US" sz="2400" b="1" dirty="0" smtClean="0"/>
              <a:t>«</a:t>
            </a:r>
            <a:r>
              <a:rPr lang="ru-RU" sz="2400" b="1" dirty="0" smtClean="0"/>
              <a:t>Арифметика</a:t>
            </a:r>
            <a:r>
              <a:rPr lang="en-US" sz="2400" b="1" dirty="0" smtClean="0"/>
              <a:t>»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їхня</a:t>
            </a:r>
            <a:r>
              <a:rPr lang="en-US" sz="2400" b="1" dirty="0" smtClean="0"/>
              <a:t> </a:t>
            </a:r>
            <a:r>
              <a:rPr lang="ru-RU" sz="2400" b="1" dirty="0" err="1" smtClean="0"/>
              <a:t>дівчинка</a:t>
            </a:r>
            <a:r>
              <a:rPr lang="ru-RU" sz="2400" b="1" dirty="0" smtClean="0"/>
              <a:t> сама </a:t>
            </a:r>
            <a:r>
              <a:rPr lang="ru-RU" sz="2400" b="1" dirty="0" err="1" smtClean="0"/>
              <a:t>навчилася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розв`язувати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складні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рівняння</a:t>
            </a:r>
            <a:r>
              <a:rPr lang="ru-RU" sz="2400" b="1" dirty="0" smtClean="0"/>
              <a:t>.</a:t>
            </a:r>
          </a:p>
          <a:p>
            <a:pPr algn="just"/>
            <a:r>
              <a:rPr lang="ru-RU" sz="2400" b="1" dirty="0" err="1" smtClean="0"/>
              <a:t>Пройшло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небагато</a:t>
            </a:r>
            <a:r>
              <a:rPr lang="ru-RU" sz="2400" b="1" dirty="0" smtClean="0"/>
              <a:t> часу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ім’я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цієї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дівчинки</a:t>
            </a:r>
            <a:r>
              <a:rPr lang="ru-RU" sz="2400" b="1" dirty="0" smtClean="0"/>
              <a:t> знав увесь </a:t>
            </a:r>
            <a:r>
              <a:rPr lang="ru-RU" sz="2400" b="1" dirty="0" err="1" smtClean="0"/>
              <a:t>світ</a:t>
            </a:r>
            <a:r>
              <a:rPr lang="ru-RU" sz="2400" b="1" dirty="0" smtClean="0"/>
              <a:t>, а </a:t>
            </a:r>
            <a:r>
              <a:rPr lang="ru-RU" sz="2400" b="1" dirty="0" err="1" smtClean="0"/>
              <a:t>вже</a:t>
            </a:r>
            <a:r>
              <a:rPr lang="en-US" sz="2400" b="1" dirty="0" smtClean="0"/>
              <a:t> </a:t>
            </a:r>
            <a:r>
              <a:rPr lang="ru-RU" sz="2400" b="1" dirty="0" smtClean="0"/>
              <a:t>великий математик, </a:t>
            </a:r>
            <a:r>
              <a:rPr lang="ru-RU" sz="2400" b="1" dirty="0" err="1" smtClean="0"/>
              <a:t>літератор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Софія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Василівна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Ковалевська</a:t>
            </a:r>
            <a:r>
              <a:rPr lang="ru-RU" sz="2400" b="1" dirty="0" smtClean="0"/>
              <a:t> сказала</a:t>
            </a:r>
            <a:r>
              <a:rPr lang="en-US" sz="2400" b="1" dirty="0" smtClean="0"/>
              <a:t> </a:t>
            </a:r>
            <a:r>
              <a:rPr lang="ru-RU" sz="2400" b="1" dirty="0" smtClean="0"/>
              <a:t>слова,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я </a:t>
            </a:r>
            <a:r>
              <a:rPr lang="ru-RU" sz="2400" b="1" dirty="0" err="1" smtClean="0"/>
              <a:t>обрала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епіграфом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нашого</a:t>
            </a:r>
            <a:r>
              <a:rPr lang="ru-RU" sz="2400" b="1" dirty="0" smtClean="0"/>
              <a:t> уроку: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4480" y="5357826"/>
            <a:ext cx="6000792" cy="1143008"/>
          </a:xfrm>
        </p:spPr>
        <p:txBody>
          <a:bodyPr>
            <a:normAutofit fontScale="25000" lnSpcReduction="20000"/>
          </a:bodyPr>
          <a:lstStyle/>
          <a:p>
            <a:r>
              <a:rPr lang="ru-RU" sz="15000" b="1" dirty="0" smtClean="0">
                <a:solidFill>
                  <a:srgbClr val="FF0000"/>
                </a:solidFill>
              </a:rPr>
              <a:t>„...у </a:t>
            </a:r>
            <a:r>
              <a:rPr lang="ru-RU" sz="15000" b="1" dirty="0" err="1" smtClean="0">
                <a:solidFill>
                  <a:srgbClr val="FF0000"/>
                </a:solidFill>
              </a:rPr>
              <a:t>математиків</a:t>
            </a:r>
            <a:r>
              <a:rPr lang="ru-RU" sz="15000" b="1" dirty="0" smtClean="0">
                <a:solidFill>
                  <a:srgbClr val="FF0000"/>
                </a:solidFill>
              </a:rPr>
              <a:t> </a:t>
            </a:r>
            <a:r>
              <a:rPr lang="ru-RU" sz="15000" b="1" dirty="0" err="1" smtClean="0">
                <a:solidFill>
                  <a:srgbClr val="FF0000"/>
                </a:solidFill>
              </a:rPr>
              <a:t>існує</a:t>
            </a:r>
            <a:endParaRPr lang="ru-RU" sz="15000" b="1" dirty="0" smtClean="0">
              <a:solidFill>
                <a:srgbClr val="FF0000"/>
              </a:solidFill>
            </a:endParaRPr>
          </a:p>
          <a:p>
            <a:r>
              <a:rPr lang="ru-RU" sz="15000" b="1" dirty="0" smtClean="0">
                <a:solidFill>
                  <a:srgbClr val="FF0000"/>
                </a:solidFill>
              </a:rPr>
              <a:t>своя </a:t>
            </a:r>
            <a:r>
              <a:rPr lang="ru-RU" sz="15000" b="1" dirty="0" err="1" smtClean="0">
                <a:solidFill>
                  <a:srgbClr val="FF0000"/>
                </a:solidFill>
              </a:rPr>
              <a:t>мова</a:t>
            </a:r>
            <a:r>
              <a:rPr lang="ru-RU" sz="15000" b="1" dirty="0" smtClean="0">
                <a:solidFill>
                  <a:srgbClr val="FF0000"/>
                </a:solidFill>
              </a:rPr>
              <a:t> – </a:t>
            </a:r>
            <a:r>
              <a:rPr lang="ru-RU" sz="15000" b="1" dirty="0" err="1" smtClean="0">
                <a:solidFill>
                  <a:srgbClr val="FF0000"/>
                </a:solidFill>
              </a:rPr>
              <a:t>це</a:t>
            </a:r>
            <a:r>
              <a:rPr lang="ru-RU" sz="15000" b="1" dirty="0" smtClean="0">
                <a:solidFill>
                  <a:srgbClr val="FF0000"/>
                </a:solidFill>
              </a:rPr>
              <a:t> формула.”</a:t>
            </a:r>
          </a:p>
          <a:p>
            <a:endParaRPr lang="ru-RU" dirty="0"/>
          </a:p>
        </p:txBody>
      </p:sp>
      <p:pic>
        <p:nvPicPr>
          <p:cNvPr id="45072" name="Picture 16" descr="http://im3-tub-ua.yandex.net/i?id=89b2ac69d7c0b34ead4fe62c3586e76f-41-144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750" b="20750"/>
          <a:stretch>
            <a:fillRect/>
          </a:stretch>
        </p:blipFill>
        <p:spPr bwMode="auto">
          <a:xfrm>
            <a:off x="1357290" y="500042"/>
            <a:ext cx="6571231" cy="492842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/>
        </p:nvGraphicFramePr>
        <p:xfrm>
          <a:off x="1571604" y="571480"/>
          <a:ext cx="592935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6286512" y="4929198"/>
            <a:ext cx="984684" cy="1662220"/>
            <a:chOff x="6228184" y="4365104"/>
            <a:chExt cx="984684" cy="1662220"/>
          </a:xfrm>
        </p:grpSpPr>
        <p:sp>
          <p:nvSpPr>
            <p:cNvPr id="5" name="Овал 4"/>
            <p:cNvSpPr/>
            <p:nvPr/>
          </p:nvSpPr>
          <p:spPr>
            <a:xfrm>
              <a:off x="6228184" y="4365104"/>
              <a:ext cx="432048" cy="43204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844444" y="5290476"/>
              <a:ext cx="368424" cy="3684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6508131" y="5843112"/>
              <a:ext cx="184212" cy="18421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03418374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4071934" y="4643446"/>
          <a:ext cx="1504950" cy="717550"/>
        </p:xfrm>
        <a:graphic>
          <a:graphicData uri="http://schemas.openxmlformats.org/presentationml/2006/ole">
            <p:oleObj spid="_x0000_s17416" name="Формула" r:id="rId3" imgW="660240" imgH="330120" progId="Equation.3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43042" y="214290"/>
            <a:ext cx="28102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ах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+вх+с=0</a:t>
            </a:r>
            <a:endParaRPr lang="en-US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71604" y="1000108"/>
            <a:ext cx="51523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dirty="0" smtClean="0"/>
              <a:t>Оскільки  а≠0  на  4а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000108"/>
            <a:ext cx="642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 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43042" y="1785926"/>
            <a:ext cx="4417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4а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х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+4авх+4ас=0</a:t>
            </a:r>
            <a:endParaRPr lang="en-US" sz="4400" b="1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2500306"/>
            <a:ext cx="66083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(2ах)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+2(2ах)в+в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-в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+4ас=0</a:t>
            </a:r>
            <a:endParaRPr lang="en-US" sz="44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500166" y="3429000"/>
            <a:ext cx="72358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(2ах+в)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=в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-4ас, де в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-4ас ≥ 0</a:t>
            </a:r>
            <a:endParaRPr lang="en-US" sz="44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643042" y="4643446"/>
            <a:ext cx="28226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(2ах+в)</a:t>
            </a:r>
            <a:r>
              <a:rPr lang="ru-RU" sz="4400" b="1" baseline="30000" dirty="0" smtClean="0"/>
              <a:t>2</a:t>
            </a:r>
            <a:r>
              <a:rPr lang="ru-RU" sz="4400" b="1" dirty="0" smtClean="0"/>
              <a:t>=(  </a:t>
            </a:r>
            <a:endParaRPr lang="ru-RU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29256" y="3929066"/>
            <a:ext cx="9286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    )²  </a:t>
            </a:r>
            <a:endParaRPr lang="ru-RU" sz="4400" b="1" dirty="0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 flipV="1">
          <a:off x="4502150" y="3313431"/>
          <a:ext cx="139700" cy="45719"/>
        </p:xfrm>
        <a:graphic>
          <a:graphicData uri="http://schemas.openxmlformats.org/presentationml/2006/ole">
            <p:oleObj spid="_x0000_s17417" name="Формула" r:id="rId4" imgW="139680" imgH="139680" progId="Equation.3">
              <p:embed/>
            </p:oleObj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13" grpId="0"/>
      <p:bldP spid="14" grpId="0"/>
      <p:bldP spid="16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3929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/>
              <a:t>Позначимо вираз</a:t>
            </a:r>
            <a:r>
              <a:rPr lang="en-US" sz="3600" b="1" dirty="0" smtClean="0"/>
              <a:t> </a:t>
            </a:r>
            <a:r>
              <a:rPr lang="uk-UA" sz="3600" b="1" dirty="0" smtClean="0"/>
              <a:t> </a:t>
            </a:r>
            <a:endParaRPr lang="ru-RU" sz="3600" b="1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5214942" y="785794"/>
          <a:ext cx="1504950" cy="717550"/>
        </p:xfrm>
        <a:graphic>
          <a:graphicData uri="http://schemas.openxmlformats.org/presentationml/2006/ole">
            <p:oleObj spid="_x0000_s24579" name="Формула" r:id="rId3" imgW="660240" imgH="33012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42" y="928670"/>
            <a:ext cx="3488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/>
              <a:t>                через </a:t>
            </a:r>
            <a:r>
              <a:rPr lang="en-US" sz="3600" b="1" dirty="0" smtClean="0"/>
              <a:t>D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1500174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(2ах</a:t>
            </a:r>
            <a:r>
              <a:rPr lang="en-US" sz="4000" b="1" i="1" dirty="0" smtClean="0"/>
              <a:t>+</a:t>
            </a:r>
            <a:r>
              <a:rPr lang="uk-UA" sz="4000" b="1" i="1" dirty="0" smtClean="0"/>
              <a:t>в</a:t>
            </a:r>
            <a:r>
              <a:rPr lang="ru-RU" sz="4000" b="1" i="1" dirty="0" smtClean="0"/>
              <a:t>)</a:t>
            </a:r>
            <a:r>
              <a:rPr lang="ru-RU" sz="4000" b="1" i="1" baseline="30000" dirty="0" smtClean="0"/>
              <a:t>2 </a:t>
            </a:r>
            <a:r>
              <a:rPr lang="ru-RU" sz="4000" b="1" i="1" dirty="0" smtClean="0"/>
              <a:t> =</a:t>
            </a:r>
            <a:r>
              <a:rPr lang="en-US" sz="4000" b="1" i="1" dirty="0" smtClean="0"/>
              <a:t>(√D)²</a:t>
            </a:r>
            <a:r>
              <a:rPr lang="ru-RU" sz="4000" b="1" i="1" dirty="0" smtClean="0"/>
              <a:t>  </a:t>
            </a:r>
            <a:endParaRPr lang="ru-RU" sz="4000" i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2500298" y="228599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71604" y="2214554"/>
            <a:ext cx="46842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/>
              <a:t>  </a:t>
            </a:r>
            <a:r>
              <a:rPr lang="en-US" sz="4400" b="1" i="1" dirty="0" smtClean="0"/>
              <a:t>2</a:t>
            </a:r>
            <a:r>
              <a:rPr lang="uk-UA" sz="4400" b="1" i="1" dirty="0" smtClean="0"/>
              <a:t>ах</a:t>
            </a:r>
            <a:r>
              <a:rPr lang="en-US" sz="4400" b="1" i="1" dirty="0" smtClean="0"/>
              <a:t> </a:t>
            </a:r>
            <a:r>
              <a:rPr lang="uk-UA" sz="4400" b="1" i="1" dirty="0" smtClean="0"/>
              <a:t>+в  =√</a:t>
            </a:r>
            <a:r>
              <a:rPr lang="en-US" sz="4400" b="1" i="1" dirty="0" smtClean="0"/>
              <a:t>D</a:t>
            </a:r>
            <a:r>
              <a:rPr lang="uk-UA" sz="4400" b="1" i="1" dirty="0" smtClean="0"/>
              <a:t>           </a:t>
            </a:r>
            <a:endParaRPr lang="ru-RU" sz="4400" b="1" i="1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2571736" y="300037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2571736" y="300037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572398" y="2642388"/>
            <a:ext cx="428628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286513" y="2571347"/>
            <a:ext cx="428628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785918" y="3071810"/>
            <a:ext cx="27847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 smtClean="0"/>
              <a:t>2</a:t>
            </a:r>
            <a:r>
              <a:rPr lang="uk-UA" sz="4400" b="1" i="1" dirty="0" err="1" smtClean="0"/>
              <a:t>ах+в</a:t>
            </a:r>
            <a:r>
              <a:rPr lang="en-US" sz="4400" b="1" i="1" dirty="0" smtClean="0"/>
              <a:t>=±√D</a:t>
            </a:r>
            <a:endParaRPr lang="ru-RU" sz="4400" dirty="0"/>
          </a:p>
        </p:txBody>
      </p:sp>
      <p:sp>
        <p:nvSpPr>
          <p:cNvPr id="40" name="TextBox 39"/>
          <p:cNvSpPr txBox="1"/>
          <p:nvPr/>
        </p:nvSpPr>
        <p:spPr>
          <a:xfrm>
            <a:off x="1857356" y="4000504"/>
            <a:ext cx="28055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/>
              <a:t>2</a:t>
            </a:r>
            <a:r>
              <a:rPr lang="uk-UA" sz="4400" b="1" i="1" dirty="0" smtClean="0"/>
              <a:t>ах</a:t>
            </a:r>
            <a:r>
              <a:rPr lang="en-US" sz="4400" b="1" i="1" dirty="0" smtClean="0"/>
              <a:t>=-</a:t>
            </a:r>
            <a:r>
              <a:rPr lang="uk-UA" sz="4400" b="1" i="1" dirty="0" smtClean="0"/>
              <a:t>в</a:t>
            </a:r>
            <a:r>
              <a:rPr lang="en-US" sz="4400" b="1" i="1" dirty="0" smtClean="0"/>
              <a:t> ±√D</a:t>
            </a:r>
            <a:endParaRPr lang="ru-RU" sz="4400" dirty="0"/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1785918" y="4857760"/>
          <a:ext cx="1928827" cy="1574553"/>
        </p:xfrm>
        <a:graphic>
          <a:graphicData uri="http://schemas.openxmlformats.org/presentationml/2006/ole">
            <p:oleObj spid="_x0000_s24582" name="Формула" r:id="rId4" imgW="622080" imgH="507960" progId="Equation.3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214414" y="5500702"/>
            <a:ext cx="61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i="1" dirty="0" smtClean="0"/>
              <a:t>Х=</a:t>
            </a:r>
            <a:endParaRPr lang="ru-RU" sz="3200" b="1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4286248" y="5357826"/>
            <a:ext cx="2487540" cy="646331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/>
        </p:spPr>
        <p:txBody>
          <a:bodyPr wrap="none" rtlCol="0">
            <a:spAutoFit/>
          </a:bodyPr>
          <a:lstStyle/>
          <a:p>
            <a:r>
              <a:rPr lang="uk-UA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 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D=</a:t>
            </a:r>
            <a:r>
              <a:rPr lang="uk-UA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в²-4ас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642918"/>
            <a:ext cx="66437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err="1" smtClean="0">
                <a:solidFill>
                  <a:srgbClr val="FF0000"/>
                </a:solidFill>
              </a:rPr>
              <a:t>Дискримінантом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smtClean="0"/>
              <a:t>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квадратного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рівняння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називається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вираз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дорівнює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різниці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квадрата другого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коефіцієнта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добутку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першого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коефіцієнта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та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вільного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члена,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помноженого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чотири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4000" b="1" dirty="0" smtClean="0">
                <a:solidFill>
                  <a:srgbClr val="FF0000"/>
                </a:solidFill>
              </a:rPr>
              <a:t>D = b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 - 4ac</a:t>
            </a:r>
            <a:r>
              <a:rPr lang="en-US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000108"/>
            <a:ext cx="6357982" cy="258532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</a:rPr>
              <a:t>Якщо </a:t>
            </a:r>
            <a:r>
              <a:rPr lang="en-US" sz="5400" b="1" dirty="0" smtClean="0">
                <a:solidFill>
                  <a:srgbClr val="FF0000"/>
                </a:solidFill>
              </a:rPr>
              <a:t>D&gt;0 </a:t>
            </a:r>
            <a:r>
              <a:rPr lang="uk-UA" sz="5400" b="1" dirty="0" smtClean="0">
                <a:solidFill>
                  <a:srgbClr val="FF0000"/>
                </a:solidFill>
              </a:rPr>
              <a:t> то рівняння має 2 різні  корені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5000636"/>
            <a:ext cx="910827" cy="923330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uk-UA" sz="5400" b="1" i="1" dirty="0" smtClean="0"/>
              <a:t>Х=</a:t>
            </a:r>
            <a:endParaRPr lang="ru-RU" sz="5400" b="1" i="1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000364" y="4520493"/>
          <a:ext cx="2071702" cy="1574800"/>
        </p:xfrm>
        <a:graphic>
          <a:graphicData uri="http://schemas.openxmlformats.org/presentationml/2006/ole">
            <p:oleObj spid="_x0000_s34818" name="Формула" r:id="rId3" imgW="622080" imgH="507960" progId="Equation.3">
              <p:embed/>
            </p:oleObj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7143768" y="3071810"/>
          <a:ext cx="1357322" cy="1495355"/>
        </p:xfrm>
        <a:graphic>
          <a:graphicData uri="http://schemas.openxmlformats.org/presentationml/2006/ole">
            <p:oleObj spid="_x0000_s30722" name="Формула" r:id="rId3" imgW="228600" imgH="393480" progId="Equation.3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57224" y="1214422"/>
            <a:ext cx="6715172" cy="313932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uk-UA" sz="6600" b="1" dirty="0" smtClean="0">
                <a:solidFill>
                  <a:srgbClr val="FF0000"/>
                </a:solidFill>
              </a:rPr>
              <a:t>Якщо</a:t>
            </a:r>
            <a:r>
              <a:rPr lang="en-US" sz="6600" b="1" dirty="0" smtClean="0">
                <a:solidFill>
                  <a:srgbClr val="FF0000"/>
                </a:solidFill>
              </a:rPr>
              <a:t> D=0 </a:t>
            </a:r>
            <a:r>
              <a:rPr lang="uk-UA" sz="6600" b="1" dirty="0" smtClean="0">
                <a:solidFill>
                  <a:srgbClr val="FF0000"/>
                </a:solidFill>
              </a:rPr>
              <a:t>рівняння має один корінь х=-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78581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70C0"/>
                </a:solidFill>
              </a:rPr>
              <a:t>3.Яке рівняння         називається     квадратним</a:t>
            </a:r>
            <a:r>
              <a:rPr lang="en-US" sz="5400" b="1" dirty="0" smtClean="0">
                <a:solidFill>
                  <a:srgbClr val="0070C0"/>
                </a:solidFill>
              </a:rPr>
              <a:t>?</a:t>
            </a:r>
            <a:endParaRPr lang="uk-UA" sz="5400" b="1" dirty="0" smtClean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500438"/>
            <a:ext cx="68580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4.ЯК  НАЗИВАЮТЬСЯ  КОЕФІЦІЄНТИ  КВАДРАТНОГО  РІВНЯННЯ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928670"/>
            <a:ext cx="6500858" cy="415498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uk-UA" sz="8800" b="1" dirty="0" smtClean="0">
                <a:solidFill>
                  <a:srgbClr val="FF0000"/>
                </a:solidFill>
              </a:rPr>
              <a:t>Якщо </a:t>
            </a:r>
            <a:r>
              <a:rPr lang="en-US" sz="8800" b="1" dirty="0" smtClean="0">
                <a:solidFill>
                  <a:srgbClr val="FF0000"/>
                </a:solidFill>
              </a:rPr>
              <a:t>D</a:t>
            </a:r>
            <a:r>
              <a:rPr lang="uk-UA" sz="8800" b="1" dirty="0" smtClean="0">
                <a:solidFill>
                  <a:srgbClr val="FF0000"/>
                </a:solidFill>
              </a:rPr>
              <a:t>&lt;0 рівняння не має  коренів 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-5417"/>
            <a:ext cx="685804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     При </a:t>
            </a:r>
            <a:r>
              <a:rPr lang="ru-RU" sz="4000" b="1" dirty="0" err="1" smtClean="0"/>
              <a:t>розв’язуванні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квадратних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рівнянь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зручно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керуватися</a:t>
            </a:r>
            <a:r>
              <a:rPr lang="ru-RU" sz="4000" b="1" dirty="0" smtClean="0"/>
              <a:t>   таким  алгоритмом: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4000" b="1" dirty="0" err="1" smtClean="0"/>
              <a:t>знайти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дискримінант</a:t>
            </a:r>
            <a:r>
              <a:rPr lang="ru-RU" sz="4000" b="1" dirty="0" smtClean="0"/>
              <a:t> </a:t>
            </a:r>
            <a:r>
              <a:rPr lang="en-US" sz="4000" b="1" dirty="0" smtClean="0"/>
              <a:t>D </a:t>
            </a:r>
            <a:r>
              <a:rPr lang="ru-RU" sz="4000" b="1" dirty="0" smtClean="0"/>
              <a:t>квадратного </a:t>
            </a:r>
            <a:r>
              <a:rPr lang="ru-RU" sz="4000" b="1" dirty="0" err="1" smtClean="0"/>
              <a:t>рівняння</a:t>
            </a:r>
            <a:r>
              <a:rPr lang="ru-RU" sz="4000" dirty="0" smtClean="0"/>
              <a:t>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4000" dirty="0" smtClean="0"/>
              <a:t>     </a:t>
            </a:r>
            <a:r>
              <a:rPr lang="ru-RU" sz="4000" b="1" dirty="0" err="1" smtClean="0"/>
              <a:t>якщо</a:t>
            </a:r>
            <a:r>
              <a:rPr lang="ru-RU" sz="4000" b="1" dirty="0" smtClean="0"/>
              <a:t> </a:t>
            </a:r>
            <a:r>
              <a:rPr lang="en-US" sz="4000" b="1" dirty="0" smtClean="0"/>
              <a:t>D &lt; 0, </a:t>
            </a:r>
            <a:r>
              <a:rPr lang="ru-RU" sz="4000" b="1" dirty="0" smtClean="0"/>
              <a:t>то у </a:t>
            </a:r>
            <a:r>
              <a:rPr lang="ru-RU" sz="4000" b="1" dirty="0" err="1" smtClean="0"/>
              <a:t>відповіді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записати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що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коренів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немає</a:t>
            </a:r>
            <a:r>
              <a:rPr lang="ru-RU" sz="4000" dirty="0" smtClean="0"/>
              <a:t>; </a:t>
            </a:r>
          </a:p>
          <a:p>
            <a:pPr>
              <a:buFont typeface="Wingdings" pitchFamily="2" charset="2"/>
              <a:buChar char="§"/>
            </a:pPr>
            <a:r>
              <a:rPr lang="ru-RU" sz="4000" b="1" dirty="0" err="1" smtClean="0"/>
              <a:t>якщо</a:t>
            </a:r>
            <a:r>
              <a:rPr lang="ru-RU" sz="4000" b="1" dirty="0" smtClean="0"/>
              <a:t> </a:t>
            </a:r>
            <a:r>
              <a:rPr lang="en-US" sz="4000" b="1" dirty="0" smtClean="0"/>
              <a:t>D ≥ 0, </a:t>
            </a:r>
            <a:r>
              <a:rPr lang="ru-RU" sz="4000" b="1" dirty="0" smtClean="0"/>
              <a:t>то </a:t>
            </a:r>
            <a:r>
              <a:rPr lang="ru-RU" sz="4000" b="1" dirty="0" err="1" smtClean="0"/>
              <a:t>скористатися</a:t>
            </a:r>
            <a:r>
              <a:rPr lang="ru-RU" sz="4000" b="1" dirty="0" smtClean="0"/>
              <a:t> </a:t>
            </a:r>
            <a:r>
              <a:rPr lang="ru-RU" sz="4000" b="1" dirty="0" smtClean="0"/>
              <a:t>формулою </a:t>
            </a:r>
            <a:r>
              <a:rPr lang="ru-RU" sz="4000" b="1" dirty="0" err="1" smtClean="0"/>
              <a:t>коренів</a:t>
            </a:r>
            <a:r>
              <a:rPr lang="ru-RU" sz="4000" b="1" dirty="0" smtClean="0"/>
              <a:t> </a:t>
            </a:r>
            <a:r>
              <a:rPr lang="ru-RU" sz="4000" b="1" dirty="0" smtClean="0"/>
              <a:t>             </a:t>
            </a:r>
          </a:p>
          <a:p>
            <a:r>
              <a:rPr lang="ru-RU" sz="4000" b="1" dirty="0" smtClean="0"/>
              <a:t>квадратного </a:t>
            </a:r>
            <a:r>
              <a:rPr lang="ru-RU" sz="4000" b="1" dirty="0" err="1" smtClean="0"/>
              <a:t>рівняння</a:t>
            </a:r>
            <a:endParaRPr lang="ru-RU" sz="40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792961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uk-UA" sz="3200" b="1" dirty="0" smtClean="0"/>
              <a:t>Квадратне рівняння,старший </a:t>
            </a:r>
            <a:r>
              <a:rPr lang="uk-UA" sz="3200" b="1" dirty="0" err="1" smtClean="0"/>
              <a:t>коефіціент</a:t>
            </a:r>
            <a:r>
              <a:rPr lang="uk-UA" sz="3200" b="1" dirty="0" smtClean="0"/>
              <a:t> якого </a:t>
            </a:r>
            <a:r>
              <a:rPr lang="en-US" sz="3200" b="1" dirty="0" smtClean="0"/>
              <a:t> </a:t>
            </a:r>
            <a:r>
              <a:rPr lang="uk-UA" sz="3200" b="1" dirty="0" smtClean="0"/>
              <a:t>дорівнює </a:t>
            </a:r>
            <a:r>
              <a:rPr lang="en-US" sz="3200" b="1" dirty="0" smtClean="0"/>
              <a:t> </a:t>
            </a:r>
            <a:r>
              <a:rPr lang="uk-UA" sz="3200" b="1" dirty="0" smtClean="0"/>
              <a:t>1 </a:t>
            </a:r>
            <a:r>
              <a:rPr lang="en-US" sz="3200" b="1" dirty="0" smtClean="0"/>
              <a:t> </a:t>
            </a:r>
            <a:r>
              <a:rPr lang="uk-UA" sz="3200" b="1" dirty="0" smtClean="0"/>
              <a:t>називають </a:t>
            </a:r>
            <a:r>
              <a:rPr lang="en-US" sz="3200" b="1" dirty="0" smtClean="0"/>
              <a:t>   </a:t>
            </a:r>
            <a:r>
              <a:rPr lang="uk-UA" sz="3200" b="1" i="1" dirty="0" smtClean="0">
                <a:solidFill>
                  <a:srgbClr val="00B050"/>
                </a:solidFill>
              </a:rPr>
              <a:t>зведеним</a:t>
            </a:r>
          </a:p>
          <a:p>
            <a:r>
              <a:rPr lang="uk-UA" sz="3200" b="1" i="1" dirty="0" smtClean="0">
                <a:solidFill>
                  <a:srgbClr val="FF0000"/>
                </a:solidFill>
              </a:rPr>
              <a:t>Зауваження!!!</a:t>
            </a:r>
          </a:p>
          <a:p>
            <a:r>
              <a:rPr lang="uk-UA" sz="3200" b="1" dirty="0" smtClean="0"/>
              <a:t>1)Якщо </a:t>
            </a:r>
            <a:r>
              <a:rPr lang="uk-UA" sz="3200" b="1" dirty="0" err="1" smtClean="0"/>
              <a:t>коефіціент</a:t>
            </a:r>
            <a:r>
              <a:rPr lang="uk-UA" sz="3200" b="1" dirty="0" smtClean="0"/>
              <a:t> а і с – різних знаків,то рівняння ах²+вх+с=0 завжди має</a:t>
            </a:r>
          </a:p>
          <a:p>
            <a:r>
              <a:rPr lang="uk-UA" sz="3200" b="1" dirty="0" smtClean="0"/>
              <a:t>2 корені;</a:t>
            </a:r>
          </a:p>
          <a:p>
            <a:r>
              <a:rPr lang="uk-UA" sz="3200" b="1" dirty="0" smtClean="0"/>
              <a:t>2)Якщо другий </a:t>
            </a:r>
            <a:r>
              <a:rPr lang="uk-UA" sz="3200" b="1" dirty="0" err="1" smtClean="0"/>
              <a:t>коефіціент</a:t>
            </a:r>
            <a:r>
              <a:rPr lang="uk-UA" sz="3200" b="1" dirty="0" smtClean="0"/>
              <a:t> парне число,тобто в=2</a:t>
            </a:r>
            <a:r>
              <a:rPr lang="en-US" sz="3200" b="1" dirty="0" smtClean="0"/>
              <a:t>k</a:t>
            </a:r>
            <a:r>
              <a:rPr lang="uk-UA" sz="3200" b="1" dirty="0" smtClean="0"/>
              <a:t>,то при </a:t>
            </a:r>
            <a:r>
              <a:rPr lang="uk-UA" sz="3200" b="1" dirty="0" err="1" smtClean="0"/>
              <a:t>розвязуванні</a:t>
            </a:r>
            <a:r>
              <a:rPr lang="uk-UA" sz="3200" b="1" dirty="0" smtClean="0"/>
              <a:t> </a:t>
            </a:r>
          </a:p>
          <a:p>
            <a:r>
              <a:rPr lang="uk-UA" sz="3200" b="1" dirty="0" smtClean="0"/>
              <a:t>квадратного рівняння можна скористатися формулою:</a:t>
            </a:r>
          </a:p>
          <a:p>
            <a:endParaRPr lang="uk-UA" dirty="0" smtClean="0"/>
          </a:p>
          <a:p>
            <a:endParaRPr lang="uk-UA" dirty="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071538" y="5286388"/>
          <a:ext cx="1993120" cy="1172424"/>
        </p:xfrm>
        <a:graphic>
          <a:graphicData uri="http://schemas.openxmlformats.org/presentationml/2006/ole">
            <p:oleObj spid="_x0000_s26626" name="Формула" r:id="rId3" imgW="863280" imgH="50796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28992" y="5643578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i="1" dirty="0" smtClean="0"/>
              <a:t>де </a:t>
            </a:r>
            <a:r>
              <a:rPr lang="en-US" sz="3200" b="1" i="1" dirty="0" smtClean="0"/>
              <a:t>k</a:t>
            </a:r>
            <a:r>
              <a:rPr lang="en-US" sz="3200" dirty="0" smtClean="0"/>
              <a:t>=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00562" y="5357826"/>
          <a:ext cx="428628" cy="1107289"/>
        </p:xfrm>
        <a:graphic>
          <a:graphicData uri="http://schemas.openxmlformats.org/presentationml/2006/ole">
            <p:oleObj spid="_x0000_s26627" name="Формула" r:id="rId4" imgW="15228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29190" y="557214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В</a:t>
            </a:r>
            <a:r>
              <a:rPr lang="uk-UA" sz="3600" b="1" i="1" dirty="0" smtClean="0"/>
              <a:t>,</a:t>
            </a:r>
            <a:endParaRPr lang="ru-RU" sz="36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5572140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D=k²-ac</a:t>
            </a:r>
            <a:endParaRPr lang="ru-RU" sz="3200" b="1" i="1" dirty="0"/>
          </a:p>
        </p:txBody>
      </p:sp>
      <p:graphicFrame>
        <p:nvGraphicFramePr>
          <p:cNvPr id="9" name="Объект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6628" name="Точечный рисунок" r:id="rId5" imgW="0" imgH="0" progId="PBrush">
              <p:embed/>
            </p:oleObj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928670"/>
            <a:ext cx="6858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400" b="1" dirty="0" err="1" smtClean="0">
                <a:solidFill>
                  <a:srgbClr val="FF0000"/>
                </a:solidFill>
              </a:rPr>
              <a:t>Сьогодні</a:t>
            </a:r>
            <a:r>
              <a:rPr lang="ru-RU" sz="4400" b="1" dirty="0" smtClean="0">
                <a:solidFill>
                  <a:srgbClr val="FF0000"/>
                </a:solidFill>
              </a:rPr>
              <a:t> на </a:t>
            </a:r>
            <a:r>
              <a:rPr lang="ru-RU" sz="4400" b="1" dirty="0" err="1" smtClean="0">
                <a:solidFill>
                  <a:srgbClr val="FF0000"/>
                </a:solidFill>
              </a:rPr>
              <a:t>уроці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мені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сподобалося</a:t>
            </a:r>
            <a:r>
              <a:rPr lang="ru-RU" sz="4400" b="1" dirty="0" smtClean="0">
                <a:solidFill>
                  <a:srgbClr val="FF0000"/>
                </a:solidFill>
              </a:rPr>
              <a:t>…</a:t>
            </a:r>
          </a:p>
          <a:p>
            <a:pPr>
              <a:buFont typeface="Wingdings" pitchFamily="2" charset="2"/>
              <a:buChar char="§"/>
            </a:pPr>
            <a:r>
              <a:rPr lang="ru-RU" sz="4400" b="1" dirty="0" smtClean="0">
                <a:solidFill>
                  <a:srgbClr val="BF29B4"/>
                </a:solidFill>
              </a:rPr>
              <a:t>А </a:t>
            </a:r>
            <a:r>
              <a:rPr lang="ru-RU" sz="4400" b="1" dirty="0" err="1" smtClean="0">
                <a:solidFill>
                  <a:srgbClr val="BF29B4"/>
                </a:solidFill>
              </a:rPr>
              <a:t>мені</a:t>
            </a:r>
            <a:r>
              <a:rPr lang="ru-RU" sz="4400" b="1" dirty="0" smtClean="0">
                <a:solidFill>
                  <a:srgbClr val="BF29B4"/>
                </a:solidFill>
              </a:rPr>
              <a:t> </a:t>
            </a:r>
            <a:r>
              <a:rPr lang="ru-RU" sz="4400" b="1" dirty="0" err="1" smtClean="0">
                <a:solidFill>
                  <a:srgbClr val="BF29B4"/>
                </a:solidFill>
              </a:rPr>
              <a:t>запам'яталося</a:t>
            </a:r>
            <a:r>
              <a:rPr lang="ru-RU" sz="4400" b="1" dirty="0" smtClean="0">
                <a:solidFill>
                  <a:srgbClr val="BF29B4"/>
                </a:solidFill>
              </a:rPr>
              <a:t>, </a:t>
            </a:r>
            <a:r>
              <a:rPr lang="ru-RU" sz="4400" b="1" dirty="0" err="1" smtClean="0">
                <a:solidFill>
                  <a:srgbClr val="BF29B4"/>
                </a:solidFill>
              </a:rPr>
              <a:t>що</a:t>
            </a:r>
            <a:r>
              <a:rPr lang="ru-RU" sz="4400" b="1" dirty="0" smtClean="0">
                <a:solidFill>
                  <a:srgbClr val="BF29B4"/>
                </a:solidFill>
              </a:rPr>
              <a:t>… </a:t>
            </a:r>
          </a:p>
          <a:p>
            <a:pPr>
              <a:buFont typeface="Wingdings" pitchFamily="2" charset="2"/>
              <a:buChar char="§"/>
            </a:pP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А я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</a:rPr>
              <a:t>зрозуміла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, як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  <a:p>
            <a:pPr>
              <a:buFont typeface="Wingdings" pitchFamily="2" charset="2"/>
              <a:buChar char="§"/>
            </a:pPr>
            <a:r>
              <a:rPr lang="ru-RU" sz="4400" b="1" dirty="0" smtClean="0">
                <a:solidFill>
                  <a:srgbClr val="0070C0"/>
                </a:solidFill>
              </a:rPr>
              <a:t>Я </a:t>
            </a:r>
            <a:r>
              <a:rPr lang="ru-RU" sz="4400" b="1" dirty="0" err="1" smtClean="0">
                <a:solidFill>
                  <a:srgbClr val="0070C0"/>
                </a:solidFill>
              </a:rPr>
              <a:t>тепер</a:t>
            </a:r>
            <a:r>
              <a:rPr lang="ru-RU" sz="4400" b="1" dirty="0" smtClean="0">
                <a:solidFill>
                  <a:srgbClr val="0070C0"/>
                </a:solidFill>
              </a:rPr>
              <a:t> знаю…</a:t>
            </a:r>
          </a:p>
          <a:p>
            <a:pPr>
              <a:buFont typeface="Wingdings" pitchFamily="2" charset="2"/>
              <a:buChar char="§"/>
            </a:pPr>
            <a:r>
              <a:rPr lang="ru-RU" sz="4400" b="1" dirty="0" smtClean="0">
                <a:solidFill>
                  <a:srgbClr val="00CC00"/>
                </a:solidFill>
              </a:rPr>
              <a:t>Я </a:t>
            </a:r>
            <a:r>
              <a:rPr lang="ru-RU" sz="4400" b="1" dirty="0" err="1" smtClean="0">
                <a:solidFill>
                  <a:srgbClr val="00CC00"/>
                </a:solidFill>
              </a:rPr>
              <a:t>тепер</a:t>
            </a:r>
            <a:r>
              <a:rPr lang="ru-RU" sz="4400" b="1" dirty="0" smtClean="0">
                <a:solidFill>
                  <a:srgbClr val="00CC00"/>
                </a:solidFill>
              </a:rPr>
              <a:t> </a:t>
            </a:r>
            <a:r>
              <a:rPr lang="ru-RU" sz="4400" b="1" dirty="0" err="1" smtClean="0">
                <a:solidFill>
                  <a:srgbClr val="00CC00"/>
                </a:solidFill>
              </a:rPr>
              <a:t>можу</a:t>
            </a:r>
            <a:r>
              <a:rPr lang="ru-RU" sz="4400" dirty="0" smtClean="0">
                <a:solidFill>
                  <a:srgbClr val="00CC00"/>
                </a:solidFill>
              </a:rPr>
              <a:t>…</a:t>
            </a:r>
          </a:p>
          <a:p>
            <a:pPr>
              <a:buFont typeface="Wingdings" pitchFamily="2" charset="2"/>
              <a:buChar char="§"/>
            </a:pPr>
            <a:r>
              <a:rPr lang="ru-RU" sz="4400" b="1" dirty="0" err="1" smtClean="0">
                <a:solidFill>
                  <a:srgbClr val="0000CC"/>
                </a:solidFill>
              </a:rPr>
              <a:t>Мені</a:t>
            </a:r>
            <a:r>
              <a:rPr lang="ru-RU" sz="4400" b="1" dirty="0" smtClean="0">
                <a:solidFill>
                  <a:srgbClr val="0000CC"/>
                </a:solidFill>
              </a:rPr>
              <a:t> не </a:t>
            </a:r>
            <a:r>
              <a:rPr lang="ru-RU" sz="4400" b="1" dirty="0" err="1" smtClean="0">
                <a:solidFill>
                  <a:srgbClr val="0000CC"/>
                </a:solidFill>
              </a:rPr>
              <a:t>сподобалось</a:t>
            </a:r>
            <a:r>
              <a:rPr lang="ru-RU" sz="4400" b="1" dirty="0" smtClean="0">
                <a:solidFill>
                  <a:srgbClr val="0000CC"/>
                </a:solidFill>
              </a:rPr>
              <a:t>…</a:t>
            </a:r>
            <a:endParaRPr lang="ru-RU" sz="4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1643050"/>
            <a:ext cx="5214974" cy="1754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rgbClr val="FFFF00"/>
                </a:solidFill>
              </a:rPr>
              <a:t>Домашнє  </a:t>
            </a:r>
          </a:p>
          <a:p>
            <a:r>
              <a:rPr lang="uk-UA" sz="5400" b="1" dirty="0" smtClean="0">
                <a:solidFill>
                  <a:srgbClr val="FFFF00"/>
                </a:solidFill>
              </a:rPr>
              <a:t>завдання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3357562"/>
            <a:ext cx="5230919" cy="1754326"/>
          </a:xfrm>
          <a:prstGeom prst="rect">
            <a:avLst/>
          </a:prstGeom>
          <a:solidFill>
            <a:srgbClr val="F2FF43"/>
          </a:solidFill>
        </p:spPr>
        <p:txBody>
          <a:bodyPr wrap="none" rtlCol="0">
            <a:spAutoFit/>
          </a:bodyPr>
          <a:lstStyle/>
          <a:p>
            <a:r>
              <a:rPr lang="uk-UA" sz="5400" b="1" dirty="0" smtClean="0">
                <a:solidFill>
                  <a:srgbClr val="00B0F0"/>
                </a:solidFill>
              </a:rPr>
              <a:t>Вивчити п.21</a:t>
            </a:r>
          </a:p>
          <a:p>
            <a:r>
              <a:rPr lang="uk-UA" sz="5400" b="1" dirty="0" smtClean="0">
                <a:solidFill>
                  <a:srgbClr val="00B0F0"/>
                </a:solidFill>
              </a:rPr>
              <a:t>№440,№442(1,2)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3429000"/>
            <a:ext cx="68580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 smtClean="0">
                <a:solidFill>
                  <a:srgbClr val="BF29B4"/>
                </a:solidFill>
              </a:rPr>
              <a:t>6. Які  є випадки і способи  розв'язування неповних</a:t>
            </a:r>
            <a:endParaRPr lang="en-US" sz="4400" b="1" dirty="0" smtClean="0">
              <a:solidFill>
                <a:srgbClr val="BF29B4"/>
              </a:solidFill>
            </a:endParaRPr>
          </a:p>
          <a:p>
            <a:r>
              <a:rPr lang="uk-UA" sz="4400" b="1" dirty="0" smtClean="0">
                <a:solidFill>
                  <a:srgbClr val="BF29B4"/>
                </a:solidFill>
              </a:rPr>
              <a:t>квадратних  рівнянь</a:t>
            </a:r>
            <a:r>
              <a:rPr lang="en-US" sz="4400" b="1" dirty="0" smtClean="0">
                <a:solidFill>
                  <a:srgbClr val="BF29B4"/>
                </a:solidFill>
              </a:rPr>
              <a:t>?</a:t>
            </a:r>
            <a:endParaRPr lang="ru-RU" sz="4400" b="1" dirty="0">
              <a:solidFill>
                <a:srgbClr val="BF29B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000108"/>
            <a:ext cx="69294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D65C18"/>
                </a:solidFill>
              </a:rPr>
              <a:t>5</a:t>
            </a:r>
            <a:r>
              <a:rPr lang="ru-RU" sz="4400" b="1" dirty="0" smtClean="0">
                <a:solidFill>
                  <a:srgbClr val="D65C18"/>
                </a:solidFill>
              </a:rPr>
              <a:t>.</a:t>
            </a:r>
            <a:r>
              <a:rPr lang="uk-UA" sz="4400" b="1" dirty="0" smtClean="0">
                <a:solidFill>
                  <a:srgbClr val="D65C18"/>
                </a:solidFill>
              </a:rPr>
              <a:t>Яке рівняння називається неповним</a:t>
            </a:r>
            <a:endParaRPr lang="en-US" sz="4400" b="1" dirty="0" smtClean="0">
              <a:solidFill>
                <a:srgbClr val="D65C18"/>
              </a:solidFill>
            </a:endParaRPr>
          </a:p>
          <a:p>
            <a:pPr algn="ctr"/>
            <a:r>
              <a:rPr lang="uk-UA" sz="4400" b="1" dirty="0" smtClean="0">
                <a:solidFill>
                  <a:srgbClr val="D65C18"/>
                </a:solidFill>
              </a:rPr>
              <a:t> квадратним рівнянням</a:t>
            </a:r>
            <a:r>
              <a:rPr lang="en-US" sz="4400" b="1" dirty="0" smtClean="0">
                <a:solidFill>
                  <a:srgbClr val="D65C18"/>
                </a:solidFill>
              </a:rPr>
              <a:t>?</a:t>
            </a:r>
            <a:endParaRPr lang="ru-RU" sz="4400" b="1" dirty="0">
              <a:solidFill>
                <a:srgbClr val="D65C18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357166"/>
            <a:ext cx="31069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i="1" dirty="0" smtClean="0">
                <a:cs typeface="Aharoni" pitchFamily="2" charset="-79"/>
              </a:rPr>
              <a:t>1)</a:t>
            </a:r>
            <a:r>
              <a:rPr lang="uk-UA" sz="5400" b="1" i="1" dirty="0" smtClean="0">
                <a:cs typeface="Aharoni" pitchFamily="2" charset="-79"/>
              </a:rPr>
              <a:t>в</a:t>
            </a:r>
            <a:r>
              <a:rPr lang="ru-RU" sz="5400" b="1" i="1" dirty="0" smtClean="0">
                <a:cs typeface="Aharoni" pitchFamily="2" charset="-79"/>
              </a:rPr>
              <a:t>≠0, с=0</a:t>
            </a:r>
            <a:endParaRPr lang="en-US" sz="5400" b="1" i="1" dirty="0" smtClean="0">
              <a:cs typeface="Aharoni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1214422"/>
            <a:ext cx="6643734" cy="1160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600" b="1" i="1" baseline="30000" dirty="0" smtClean="0"/>
          </a:p>
          <a:p>
            <a:pPr algn="just"/>
            <a:r>
              <a:rPr lang="ru-RU" sz="8000" b="1" i="1" baseline="30000" dirty="0" smtClean="0"/>
              <a:t>ах</a:t>
            </a:r>
            <a:r>
              <a:rPr lang="en-US" sz="8000" b="1" i="1" baseline="30000" dirty="0" smtClean="0"/>
              <a:t>²+</a:t>
            </a:r>
            <a:r>
              <a:rPr lang="ru-RU" sz="8000" b="1" i="1" baseline="30000" dirty="0" smtClean="0"/>
              <a:t>вх=0</a:t>
            </a:r>
          </a:p>
          <a:p>
            <a:pPr algn="just"/>
            <a:r>
              <a:rPr lang="ru-RU" sz="6000" b="1" i="1" dirty="0" err="1" smtClean="0"/>
              <a:t>х</a:t>
            </a:r>
            <a:r>
              <a:rPr lang="ru-RU" sz="6000" b="1" i="1" dirty="0" smtClean="0"/>
              <a:t>(</a:t>
            </a:r>
            <a:r>
              <a:rPr lang="ru-RU" sz="6000" b="1" i="1" dirty="0" err="1" smtClean="0"/>
              <a:t>ах+в</a:t>
            </a:r>
            <a:r>
              <a:rPr lang="ru-RU" sz="6000" b="1" i="1" dirty="0" smtClean="0"/>
              <a:t>)=0,</a:t>
            </a:r>
          </a:p>
          <a:p>
            <a:pPr algn="just"/>
            <a:r>
              <a:rPr lang="ru-RU" sz="6000" b="1" i="1" dirty="0" smtClean="0"/>
              <a:t>х=0   </a:t>
            </a:r>
            <a:r>
              <a:rPr lang="ru-RU" sz="6000" b="1" i="1" dirty="0" err="1" smtClean="0"/>
              <a:t>або</a:t>
            </a:r>
            <a:r>
              <a:rPr lang="ru-RU" sz="6000" b="1" i="1" dirty="0" smtClean="0"/>
              <a:t>  ах+в=0</a:t>
            </a:r>
          </a:p>
          <a:p>
            <a:pPr algn="just"/>
            <a:r>
              <a:rPr lang="ru-RU" sz="6000" b="1" i="1" dirty="0" err="1" smtClean="0"/>
              <a:t>ах=</a:t>
            </a:r>
            <a:r>
              <a:rPr lang="ru-RU" sz="6000" b="1" i="1" dirty="0" smtClean="0"/>
              <a:t> - в</a:t>
            </a:r>
          </a:p>
          <a:p>
            <a:pPr algn="just"/>
            <a:r>
              <a:rPr lang="ru-RU" sz="6000" b="1" i="1" dirty="0" err="1" smtClean="0"/>
              <a:t>х=</a:t>
            </a:r>
            <a:r>
              <a:rPr lang="ru-RU" sz="6000" b="1" i="1" dirty="0" smtClean="0"/>
              <a:t> - </a:t>
            </a:r>
          </a:p>
          <a:p>
            <a:pPr algn="ctr"/>
            <a:endParaRPr lang="ru-RU" sz="5400" b="1" i="1" dirty="0" smtClean="0"/>
          </a:p>
          <a:p>
            <a:pPr algn="ctr"/>
            <a:endParaRPr lang="ru-RU" sz="5400" i="1" dirty="0" smtClean="0"/>
          </a:p>
          <a:p>
            <a:pPr algn="ctr"/>
            <a:endParaRPr lang="ru-RU" sz="6600" b="1" i="1" dirty="0" smtClean="0"/>
          </a:p>
          <a:p>
            <a:pPr algn="ctr"/>
            <a:endParaRPr lang="ru-RU" sz="6600" i="1" dirty="0" smtClean="0"/>
          </a:p>
          <a:p>
            <a:pPr algn="ctr"/>
            <a:endParaRPr lang="ru-RU" sz="6600" b="1" i="1" dirty="0" smtClean="0"/>
          </a:p>
          <a:p>
            <a:pPr algn="ctr"/>
            <a:endParaRPr lang="ru-RU" sz="6600" i="1" baseline="30000" dirty="0" smtClean="0"/>
          </a:p>
          <a:p>
            <a:pPr algn="ctr"/>
            <a:endParaRPr lang="en-US" sz="6600" i="1" dirty="0"/>
          </a:p>
        </p:txBody>
      </p:sp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2928926" y="5429264"/>
          <a:ext cx="714375" cy="1050925"/>
        </p:xfrm>
        <a:graphic>
          <a:graphicData uri="http://schemas.openxmlformats.org/presentationml/2006/ole">
            <p:oleObj spid="_x0000_s1038" name="Изображение" r:id="rId3" imgW="177480" imgH="393480" progId="StaticMetafile">
              <p:embed/>
            </p:oleObj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04" y="357166"/>
            <a:ext cx="2347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4000" b="1" i="1" dirty="0" smtClean="0"/>
              <a:t>2) в=0,с</a:t>
            </a:r>
            <a:r>
              <a:rPr lang="en-US" sz="4000" b="1" i="1" dirty="0" smtClean="0"/>
              <a:t>≠0</a:t>
            </a:r>
            <a:endParaRPr lang="ru-RU" sz="40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00232" y="1000108"/>
            <a:ext cx="19288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000" b="1" i="1" baseline="30000" dirty="0" smtClean="0"/>
              <a:t>ах</a:t>
            </a:r>
            <a:r>
              <a:rPr lang="en-US" sz="6000" b="1" i="1" baseline="30000" dirty="0" smtClean="0"/>
              <a:t>²</a:t>
            </a:r>
            <a:r>
              <a:rPr lang="ru-RU" sz="6000" b="1" i="1" baseline="30000" dirty="0" smtClean="0"/>
              <a:t>+с=0</a:t>
            </a:r>
            <a:endParaRPr lang="ru-RU" sz="60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00232" y="1571612"/>
            <a:ext cx="17859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000" b="1" i="1" baseline="30000" dirty="0" smtClean="0"/>
              <a:t>ах</a:t>
            </a:r>
            <a:r>
              <a:rPr lang="en-US" sz="6000" b="1" i="1" baseline="30000" dirty="0" smtClean="0"/>
              <a:t>²</a:t>
            </a:r>
            <a:r>
              <a:rPr lang="ru-RU" sz="6000" b="1" i="1" baseline="30000" dirty="0" err="1" smtClean="0"/>
              <a:t>=-с</a:t>
            </a:r>
            <a:endParaRPr lang="ru-RU" sz="60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71670" y="2143116"/>
            <a:ext cx="2357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baseline="30000" dirty="0" smtClean="0"/>
              <a:t>               </a:t>
            </a:r>
            <a:r>
              <a:rPr lang="ru-RU" sz="4800" b="1" baseline="30000" dirty="0" err="1" smtClean="0"/>
              <a:t>х</a:t>
            </a:r>
            <a:r>
              <a:rPr lang="en-US" sz="4800" b="1" baseline="30000" dirty="0" smtClean="0"/>
              <a:t>²</a:t>
            </a:r>
            <a:r>
              <a:rPr lang="ru-RU" sz="4800" b="1" baseline="30000" dirty="0" smtClean="0"/>
              <a:t>= -</a:t>
            </a:r>
            <a:endParaRPr lang="ru-RU" sz="4800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4357686" y="1857364"/>
          <a:ext cx="785818" cy="1160025"/>
        </p:xfrm>
        <a:graphic>
          <a:graphicData uri="http://schemas.openxmlformats.org/presentationml/2006/ole">
            <p:oleObj spid="_x0000_s38914" name="Формула" r:id="rId3" imgW="126720" imgH="228600" progId="Equation.3">
              <p:embed/>
            </p:oleObj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3214678" y="3000372"/>
            <a:ext cx="785818" cy="71438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72000" y="3000372"/>
            <a:ext cx="928694" cy="71438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00100" y="4000504"/>
            <a:ext cx="891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а)-</a:t>
            </a:r>
            <a:endParaRPr lang="ru-RU" sz="4800" b="1" i="1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5429256" y="3857628"/>
          <a:ext cx="714380" cy="1300171"/>
        </p:xfrm>
        <a:graphic>
          <a:graphicData uri="http://schemas.openxmlformats.org/presentationml/2006/ole">
            <p:oleObj spid="_x0000_s38915" name="Формула" r:id="rId4" imgW="126720" imgH="22860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285984" y="4000504"/>
            <a:ext cx="13917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/>
              <a:t>    &gt; 0</a:t>
            </a:r>
            <a:endParaRPr lang="ru-RU" sz="4400" b="1" i="1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3036877" y="4749809"/>
            <a:ext cx="250033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428992" y="4071942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/>
              <a:t>        б) -         &lt; 0</a:t>
            </a:r>
            <a:endParaRPr lang="ru-RU" sz="4400" b="1" i="1" dirty="0"/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000232" y="3857628"/>
          <a:ext cx="739516" cy="1140960"/>
        </p:xfrm>
        <a:graphic>
          <a:graphicData uri="http://schemas.openxmlformats.org/presentationml/2006/ole">
            <p:oleObj spid="_x0000_s38916" name="Формула" r:id="rId5" imgW="126720" imgH="228600" progId="Equation.3">
              <p:embed/>
            </p:oleObj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428728" y="5500702"/>
            <a:ext cx="1516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то  </a:t>
            </a:r>
            <a:r>
              <a:rPr lang="ru-RU" sz="3200" b="1" i="1" dirty="0" err="1" smtClean="0"/>
              <a:t>х=±</a:t>
            </a:r>
            <a:endParaRPr lang="ru-RU" sz="3200" b="1" i="1" dirty="0"/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2857488" y="5072074"/>
          <a:ext cx="928694" cy="1143008"/>
        </p:xfrm>
        <a:graphic>
          <a:graphicData uri="http://schemas.openxmlformats.org/presentationml/2006/ole">
            <p:oleObj spid="_x0000_s38917" name="Формула" r:id="rId6" imgW="266400" imgH="520560" progId="Equation.3">
              <p:embed/>
            </p:oleObj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572000" y="5357826"/>
            <a:ext cx="3857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то </a:t>
            </a:r>
            <a:r>
              <a:rPr lang="uk-UA" sz="3200" b="1" i="1" dirty="0" smtClean="0"/>
              <a:t>рівняння </a:t>
            </a:r>
            <a:r>
              <a:rPr lang="uk-UA" sz="3200" b="1" i="1" dirty="0" err="1" smtClean="0"/>
              <a:t>розв”язків</a:t>
            </a:r>
            <a:r>
              <a:rPr lang="uk-UA" sz="3200" b="1" i="1" dirty="0" smtClean="0"/>
              <a:t> немає</a:t>
            </a:r>
            <a:endParaRPr lang="ru-RU" sz="3200" b="1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71480"/>
            <a:ext cx="25635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/>
              <a:t>3) в=0,с=0</a:t>
            </a:r>
            <a:endParaRPr lang="ru-RU" sz="4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1571612"/>
            <a:ext cx="3857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baseline="30000" dirty="0" smtClean="0"/>
              <a:t>ах</a:t>
            </a:r>
            <a:r>
              <a:rPr lang="en-US" sz="6000" b="1" i="1" baseline="30000" dirty="0" smtClean="0"/>
              <a:t>²</a:t>
            </a:r>
            <a:r>
              <a:rPr lang="ru-RU" sz="6000" b="1" i="1" baseline="30000" dirty="0" smtClean="0"/>
              <a:t>=0        ÷ а  </a:t>
            </a:r>
            <a:endParaRPr lang="ru-RU" sz="6000" b="1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3321835" y="1821645"/>
            <a:ext cx="64294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00232" y="2500306"/>
            <a:ext cx="19623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/>
              <a:t>Зв</a:t>
            </a:r>
            <a:r>
              <a:rPr lang="uk-UA" sz="4400" b="1" i="1" dirty="0" err="1" smtClean="0"/>
              <a:t>ідси</a:t>
            </a:r>
            <a:r>
              <a:rPr lang="uk-UA" sz="4400" b="1" i="1" dirty="0" smtClean="0"/>
              <a:t>  </a:t>
            </a:r>
            <a:endParaRPr lang="ru-RU" sz="4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9124" y="2500306"/>
            <a:ext cx="13292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i="1" dirty="0" smtClean="0"/>
              <a:t>х²= 0</a:t>
            </a:r>
            <a:endParaRPr lang="ru-RU" sz="4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71670" y="3214686"/>
            <a:ext cx="934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i="1" dirty="0" smtClean="0"/>
              <a:t>х=0</a:t>
            </a:r>
            <a:endParaRPr lang="ru-RU" sz="4000" b="1" i="1" dirty="0"/>
          </a:p>
        </p:txBody>
      </p:sp>
      <p:graphicFrame>
        <p:nvGraphicFramePr>
          <p:cNvPr id="14" name="Схема 13"/>
          <p:cNvGraphicFramePr/>
          <p:nvPr/>
        </p:nvGraphicFramePr>
        <p:xfrm>
          <a:off x="-1285916" y="3071810"/>
          <a:ext cx="9787006" cy="378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642918"/>
            <a:ext cx="6143668" cy="2554545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42950" indent="-742950">
              <a:buAutoNum type="arabicPeriod"/>
            </a:pPr>
            <a:r>
              <a:rPr lang="ru-RU" sz="4000" b="1" dirty="0" err="1" smtClean="0">
                <a:ln w="11430"/>
                <a:solidFill>
                  <a:srgbClr val="FF0000"/>
                </a:solidFill>
              </a:rPr>
              <a:t>Запишіть</a:t>
            </a:r>
            <a:r>
              <a:rPr lang="ru-RU" sz="4000" b="1" dirty="0" smtClean="0">
                <a:ln w="11430"/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ln w="11430"/>
                <a:solidFill>
                  <a:srgbClr val="FF0000"/>
                </a:solidFill>
              </a:rPr>
              <a:t>коефіцієнти</a:t>
            </a:r>
            <a:r>
              <a:rPr lang="ru-RU" sz="4000" b="1" dirty="0" smtClean="0">
                <a:ln w="11430"/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/>
              </a:rPr>
              <a:t>квадратного </a:t>
            </a:r>
            <a:r>
              <a:rPr lang="ru-RU" sz="4000" b="1" dirty="0" err="1" smtClean="0">
                <a:ln w="11430"/>
                <a:solidFill>
                  <a:srgbClr val="FF0000"/>
                </a:solidFill>
                <a:effectLst/>
              </a:rPr>
              <a:t>рівняння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/>
              </a:rPr>
              <a:t> :</a:t>
            </a:r>
          </a:p>
          <a:p>
            <a:pPr marL="742950" indent="-742950"/>
            <a:r>
              <a:rPr lang="uk-UA" sz="4000" b="1" dirty="0" smtClean="0">
                <a:ln w="11430"/>
                <a:solidFill>
                  <a:srgbClr val="FF0000"/>
                </a:solidFill>
              </a:rPr>
              <a:t>      </a:t>
            </a:r>
            <a:r>
              <a:rPr lang="en-US" sz="4000" b="1" dirty="0" smtClean="0">
                <a:ln w="11430"/>
                <a:solidFill>
                  <a:srgbClr val="FF0000"/>
                </a:solidFill>
              </a:rPr>
              <a:t>I-</a:t>
            </a:r>
            <a:r>
              <a:rPr lang="uk-UA" sz="4000" b="1" dirty="0" smtClean="0">
                <a:ln w="11430"/>
                <a:solidFill>
                  <a:srgbClr val="FF0000"/>
                </a:solidFill>
              </a:rPr>
              <a:t>В                            </a:t>
            </a:r>
            <a:r>
              <a:rPr lang="en-US" sz="4000" b="1" dirty="0" smtClean="0">
                <a:ln w="11430"/>
                <a:solidFill>
                  <a:srgbClr val="FF0000"/>
                </a:solidFill>
              </a:rPr>
              <a:t>II-</a:t>
            </a:r>
            <a:r>
              <a:rPr lang="uk-UA" sz="4000" b="1" dirty="0" smtClean="0">
                <a:ln w="11430"/>
                <a:solidFill>
                  <a:srgbClr val="FF0000"/>
                </a:solidFill>
              </a:rPr>
              <a:t>В</a:t>
            </a:r>
            <a:endParaRPr lang="ru-RU" sz="4000" b="1" dirty="0" smtClean="0">
              <a:ln w="11430"/>
              <a:solidFill>
                <a:srgbClr val="FF0000"/>
              </a:solidFill>
              <a:effectLst/>
            </a:endParaRPr>
          </a:p>
          <a:p>
            <a:pPr marL="742950" indent="-742950"/>
            <a:endParaRPr lang="uk-UA" sz="4000" b="1" dirty="0" smtClean="0">
              <a:ln w="11430"/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071810"/>
            <a:ext cx="5214974" cy="25853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5400" b="1" dirty="0" smtClean="0"/>
              <a:t>-х²+х-3=0 ;</a:t>
            </a:r>
          </a:p>
          <a:p>
            <a:r>
              <a:rPr lang="ru-RU" sz="5400" b="1" dirty="0" smtClean="0"/>
              <a:t>n²-1=0;</a:t>
            </a:r>
          </a:p>
          <a:p>
            <a:r>
              <a:rPr lang="ru-RU" sz="5400" b="1" dirty="0" smtClean="0"/>
              <a:t>9t²-6+4t=0;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3071810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b="1" dirty="0" smtClean="0"/>
              <a:t>5m-m²=0;</a:t>
            </a:r>
          </a:p>
          <a:p>
            <a:r>
              <a:rPr lang="ru-RU" sz="5400" b="1" dirty="0" smtClean="0"/>
              <a:t>6х-х²=1 </a:t>
            </a:r>
          </a:p>
          <a:p>
            <a:r>
              <a:rPr lang="ru-RU" sz="5400" b="1" dirty="0" smtClean="0"/>
              <a:t>3у²-5у+1=0;</a:t>
            </a:r>
          </a:p>
          <a:p>
            <a:endParaRPr lang="ru-RU" sz="4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5000636"/>
            <a:ext cx="3129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0"/>
            <a:ext cx="7786742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Складіть</a:t>
            </a:r>
            <a:r>
              <a:rPr lang="ru-RU" sz="4000" b="1" dirty="0" smtClean="0">
                <a:solidFill>
                  <a:srgbClr val="FF0000"/>
                </a:solidFill>
              </a:rPr>
              <a:t>  </a:t>
            </a:r>
            <a:r>
              <a:rPr lang="ru-RU" sz="4000" b="1" dirty="0" err="1" smtClean="0">
                <a:solidFill>
                  <a:srgbClr val="FF0000"/>
                </a:solidFill>
              </a:rPr>
              <a:t>квадратне</a:t>
            </a:r>
            <a:r>
              <a:rPr lang="ru-RU" sz="4000" b="1" dirty="0" smtClean="0">
                <a:solidFill>
                  <a:srgbClr val="FF0000"/>
                </a:solidFill>
              </a:rPr>
              <a:t>                 </a:t>
            </a:r>
            <a:r>
              <a:rPr lang="ru-RU" sz="4000" b="1" dirty="0" err="1" smtClean="0">
                <a:solidFill>
                  <a:srgbClr val="FF0000"/>
                </a:solidFill>
              </a:rPr>
              <a:t>рівняння</a:t>
            </a:r>
            <a:r>
              <a:rPr lang="ru-RU" sz="4000" b="1" dirty="0" smtClean="0">
                <a:solidFill>
                  <a:srgbClr val="FF0000"/>
                </a:solidFill>
              </a:rPr>
              <a:t>   ах² +</a:t>
            </a:r>
            <a:r>
              <a:rPr lang="ru-RU" sz="4000" b="1" dirty="0" err="1" smtClean="0">
                <a:solidFill>
                  <a:srgbClr val="FF0000"/>
                </a:solidFill>
              </a:rPr>
              <a:t>bх</a:t>
            </a:r>
            <a:r>
              <a:rPr lang="ru-RU" sz="4000" b="1" dirty="0" smtClean="0">
                <a:solidFill>
                  <a:srgbClr val="FF0000"/>
                </a:solidFill>
              </a:rPr>
              <a:t> +с=0,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 в  </a:t>
            </a:r>
            <a:r>
              <a:rPr lang="ru-RU" sz="4000" b="1" dirty="0" err="1" smtClean="0">
                <a:solidFill>
                  <a:srgbClr val="FF0000"/>
                </a:solidFill>
              </a:rPr>
              <a:t>якому</a:t>
            </a:r>
            <a:r>
              <a:rPr lang="ru-RU" sz="40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dirty="0" smtClean="0"/>
              <a:t>  </a:t>
            </a:r>
            <a:r>
              <a:rPr lang="ru-RU" sz="4000" dirty="0" smtClean="0"/>
              <a:t>                              </a:t>
            </a:r>
            <a:r>
              <a:rPr lang="en-US" sz="4000" b="1" dirty="0" smtClean="0"/>
              <a:t>I-</a:t>
            </a:r>
            <a:r>
              <a:rPr lang="uk-UA" sz="4000" b="1" dirty="0" smtClean="0"/>
              <a:t>в</a:t>
            </a:r>
            <a:endParaRPr lang="ru-RU" sz="4000" b="1" dirty="0" smtClean="0"/>
          </a:p>
          <a:p>
            <a:r>
              <a:rPr lang="ru-RU" sz="2800" b="1" dirty="0" smtClean="0"/>
              <a:t>            </a:t>
            </a:r>
            <a:r>
              <a:rPr lang="ru-RU" sz="5400" b="1" dirty="0" smtClean="0">
                <a:solidFill>
                  <a:srgbClr val="FFC000"/>
                </a:solidFill>
              </a:rPr>
              <a:t>а) а=1,  b=-2,  с=3;</a:t>
            </a:r>
          </a:p>
          <a:p>
            <a:r>
              <a:rPr lang="ru-RU" sz="5400" b="1" dirty="0" smtClean="0">
                <a:solidFill>
                  <a:srgbClr val="FFC000"/>
                </a:solidFill>
              </a:rPr>
              <a:t>      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б) b=4,  а=-1,  с=4; </a:t>
            </a:r>
          </a:p>
          <a:p>
            <a:r>
              <a:rPr lang="ru-RU" sz="6000" b="1" dirty="0" smtClean="0"/>
              <a:t>                   </a:t>
            </a:r>
            <a:r>
              <a:rPr lang="en-US" sz="4000" b="1" dirty="0" smtClean="0"/>
              <a:t>II-</a:t>
            </a:r>
            <a:r>
              <a:rPr lang="uk-UA" sz="4000" b="1" dirty="0" smtClean="0"/>
              <a:t>В</a:t>
            </a:r>
            <a:endParaRPr lang="ru-RU" sz="4000" b="1" dirty="0" smtClean="0"/>
          </a:p>
          <a:p>
            <a:r>
              <a:rPr lang="ru-RU" sz="5400" b="1" dirty="0" smtClean="0"/>
              <a:t>      </a:t>
            </a:r>
            <a:r>
              <a:rPr lang="ru-RU" sz="5400" b="1" dirty="0" smtClean="0">
                <a:solidFill>
                  <a:srgbClr val="FFC000"/>
                </a:solidFill>
              </a:rPr>
              <a:t>в) с=-5,  а=2,  b=-1;</a:t>
            </a:r>
          </a:p>
          <a:p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г) b=0,  с=9,  а=-1. </a:t>
            </a:r>
            <a:b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500042"/>
            <a:ext cx="7215238" cy="5447645"/>
          </a:xfrm>
          <a:prstGeom prst="rect">
            <a:avLst/>
          </a:prstGeom>
          <a:noFill/>
          <a:ln w="3175">
            <a:noFill/>
          </a:ln>
          <a:effectLst/>
        </p:spPr>
        <p:txBody>
          <a:bodyPr wrap="square" anchor="b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err="1" smtClean="0">
                <a:ln w="11430"/>
                <a:solidFill>
                  <a:srgbClr val="FF0000"/>
                </a:solidFill>
              </a:rPr>
              <a:t>Скільки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</a:rPr>
              <a:t>  корен</a:t>
            </a:r>
            <a:r>
              <a:rPr lang="uk-UA" sz="4800" b="1" spc="50" dirty="0" err="1" smtClean="0">
                <a:ln w="11430"/>
                <a:solidFill>
                  <a:srgbClr val="FF0000"/>
                </a:solidFill>
              </a:rPr>
              <a:t>ів</a:t>
            </a:r>
            <a:r>
              <a:rPr lang="uk-UA" sz="4800" b="1" spc="50" dirty="0" smtClean="0">
                <a:ln w="11430"/>
                <a:solidFill>
                  <a:srgbClr val="FF0000"/>
                </a:solidFill>
              </a:rPr>
              <a:t>  має 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</a:rPr>
              <a:t> </a:t>
            </a:r>
            <a:r>
              <a:rPr lang="ru-RU" sz="4800" b="1" spc="50" dirty="0" err="1" smtClean="0">
                <a:ln w="11430"/>
                <a:solidFill>
                  <a:srgbClr val="FF0000"/>
                </a:solidFill>
              </a:rPr>
              <a:t>квадратне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</a:rPr>
              <a:t> </a:t>
            </a:r>
            <a:r>
              <a:rPr lang="ru-RU" sz="4800" b="1" spc="50" dirty="0" err="1" smtClean="0">
                <a:ln w="11430"/>
                <a:solidFill>
                  <a:srgbClr val="FF0000"/>
                </a:solidFill>
              </a:rPr>
              <a:t>рівняння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</a:rPr>
              <a:t>:</a:t>
            </a:r>
          </a:p>
          <a:p>
            <a:r>
              <a:rPr lang="uk-UA" sz="4400" b="1" spc="50" dirty="0" smtClean="0">
                <a:ln w="11430"/>
              </a:rPr>
              <a:t>       </a:t>
            </a:r>
            <a:r>
              <a:rPr lang="en-US" sz="4400" b="1" spc="50" dirty="0" smtClean="0">
                <a:ln w="11430"/>
              </a:rPr>
              <a:t>I-</a:t>
            </a:r>
            <a:r>
              <a:rPr lang="uk-UA" sz="4400" b="1" spc="50" dirty="0" smtClean="0">
                <a:ln w="11430"/>
              </a:rPr>
              <a:t>В                           </a:t>
            </a:r>
            <a:r>
              <a:rPr lang="en-US" sz="4400" b="1" spc="50" dirty="0" smtClean="0">
                <a:ln w="11430"/>
              </a:rPr>
              <a:t>II-</a:t>
            </a:r>
            <a:r>
              <a:rPr lang="uk-UA" sz="4400" b="1" spc="50" dirty="0" smtClean="0">
                <a:ln w="11430"/>
              </a:rPr>
              <a:t>В</a:t>
            </a:r>
            <a:endParaRPr lang="ru-RU" sz="4400" b="1" spc="50" dirty="0" smtClean="0">
              <a:ln w="11430"/>
            </a:endParaRPr>
          </a:p>
          <a:p>
            <a:r>
              <a:rPr lang="ru-RU" sz="3600" b="1" spc="50" dirty="0" smtClean="0">
                <a:ln w="11430"/>
              </a:rPr>
              <a:t> </a:t>
            </a:r>
          </a:p>
          <a:p>
            <a:r>
              <a:rPr lang="ru-RU" sz="4000" b="1" spc="50" dirty="0" smtClean="0">
                <a:ln w="11430"/>
              </a:rPr>
              <a:t>   </a:t>
            </a:r>
            <a:r>
              <a:rPr lang="ru-RU" sz="4400" b="1" spc="50" dirty="0" smtClean="0">
                <a:ln w="11430"/>
              </a:rPr>
              <a:t>х²-64=0;                   </a:t>
            </a:r>
            <a:r>
              <a:rPr lang="ru-RU" sz="4400" b="1" spc="50" dirty="0" smtClean="0">
                <a:ln w="11430"/>
                <a:solidFill>
                  <a:schemeClr val="accent2">
                    <a:lumMod val="75000"/>
                  </a:schemeClr>
                </a:solidFill>
              </a:rPr>
              <a:t>-7</a:t>
            </a:r>
            <a:r>
              <a:rPr lang="en-US" sz="4400" b="1" spc="50" dirty="0" smtClean="0">
                <a:ln w="11430"/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sz="4400" b="1" spc="50" baseline="30000" dirty="0" smtClean="0">
                <a:ln w="11430"/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4400" b="1" spc="50" dirty="0" smtClean="0">
                <a:ln w="11430"/>
                <a:solidFill>
                  <a:schemeClr val="accent2">
                    <a:lumMod val="75000"/>
                  </a:schemeClr>
                </a:solidFill>
              </a:rPr>
              <a:t>=0</a:t>
            </a:r>
            <a:r>
              <a:rPr lang="ru-RU" sz="4400" b="1" spc="50" dirty="0" smtClean="0">
                <a:ln w="11430"/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sz="4400" b="1" spc="50" dirty="0" smtClean="0">
                <a:ln w="11430"/>
              </a:rPr>
              <a:t>   </a:t>
            </a:r>
            <a:r>
              <a:rPr lang="ru-RU" sz="4400" b="1" spc="50" dirty="0" smtClean="0">
                <a:ln w="11430"/>
                <a:solidFill>
                  <a:schemeClr val="accent3">
                    <a:lumMod val="75000"/>
                  </a:schemeClr>
                </a:solidFill>
              </a:rPr>
              <a:t>2х²-1=0 ;</a:t>
            </a:r>
            <a:r>
              <a:rPr lang="ru-RU" sz="4400" b="1" spc="50" dirty="0" smtClean="0">
                <a:ln w="11430"/>
              </a:rPr>
              <a:t>                  </a:t>
            </a:r>
            <a:r>
              <a:rPr lang="ru-RU" sz="4400" b="1" spc="50" dirty="0" smtClean="0">
                <a:ln w="11430"/>
                <a:solidFill>
                  <a:schemeClr val="accent3">
                    <a:lumMod val="75000"/>
                  </a:schemeClr>
                </a:solidFill>
              </a:rPr>
              <a:t>2p²-7p=0</a:t>
            </a:r>
          </a:p>
          <a:p>
            <a:r>
              <a:rPr lang="ru-RU" sz="4400" b="1" spc="50" dirty="0" smtClean="0">
                <a:ln w="11430"/>
              </a:rPr>
              <a:t>   </a:t>
            </a:r>
            <a:r>
              <a:rPr lang="ru-RU" sz="4400" b="1" spc="50" dirty="0" smtClean="0">
                <a:ln w="11430"/>
                <a:solidFill>
                  <a:schemeClr val="accent2">
                    <a:lumMod val="75000"/>
                  </a:schemeClr>
                </a:solidFill>
              </a:rPr>
              <a:t>У²+49=0;                  </a:t>
            </a:r>
            <a:r>
              <a:rPr lang="ru-RU" sz="4400" b="1" spc="50" dirty="0" smtClean="0">
                <a:ln w="11430"/>
              </a:rPr>
              <a:t>k²=0;</a:t>
            </a:r>
            <a:endParaRPr lang="en-US" sz="4400" b="1" spc="50" dirty="0" smtClean="0">
              <a:ln w="11430"/>
            </a:endParaRPr>
          </a:p>
          <a:p>
            <a:endParaRPr lang="ru-RU" sz="4000" b="1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3398</TotalTime>
  <Words>596</Words>
  <Application>Microsoft Office PowerPoint</Application>
  <PresentationFormat>Экран (4:3)</PresentationFormat>
  <Paragraphs>127</Paragraphs>
  <Slides>24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Тема Office</vt:lpstr>
      <vt:lpstr>Изображение</vt:lpstr>
      <vt:lpstr>Формула</vt:lpstr>
      <vt:lpstr>Точечный рисунок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Зведіть рівняння до виду  ах² +bх +с=0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Milk</cp:lastModifiedBy>
  <cp:revision>270</cp:revision>
  <dcterms:created xsi:type="dcterms:W3CDTF">2012-08-02T12:17:38Z</dcterms:created>
  <dcterms:modified xsi:type="dcterms:W3CDTF">2015-03-17T18:47:29Z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237482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